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3" r:id="rId3"/>
    <p:sldId id="258" r:id="rId4"/>
    <p:sldId id="256" r:id="rId5"/>
    <p:sldId id="259" r:id="rId6"/>
    <p:sldId id="261" r:id="rId7"/>
    <p:sldId id="264" r:id="rId8"/>
    <p:sldId id="265" r:id="rId9"/>
    <p:sldId id="269" r:id="rId10"/>
    <p:sldId id="270" r:id="rId11"/>
    <p:sldId id="271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5E80E-813F-45F5-A928-55FF33EE1297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F9ED2-B5E8-4C91-A200-8829070BD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17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F9ED2-B5E8-4C91-A200-8829070BD92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14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3A245BB-C56F-454F-B321-71846199B595}" type="datetimeFigureOut">
              <a:rPr lang="zh-CN" altLang="en-US" smtClean="0"/>
              <a:pPr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2BD2BF55-1A9A-4B6B-9800-D4EA009518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 t="19210" b="4480"/>
          <a:stretch>
            <a:fillRect/>
          </a:stretch>
        </p:blipFill>
        <p:spPr bwMode="auto">
          <a:xfrm>
            <a:off x="-163773" y="0"/>
            <a:ext cx="12355773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9542" y="195311"/>
            <a:ext cx="12271542" cy="1899818"/>
          </a:xfrm>
        </p:spPr>
        <p:txBody>
          <a:bodyPr>
            <a:noAutofit/>
          </a:bodyPr>
          <a:lstStyle/>
          <a:p>
            <a:r>
              <a:rPr lang="en-US" altLang="zh-CN" sz="6000" b="1" dirty="0">
                <a:solidFill>
                  <a:srgbClr val="FFFF00"/>
                </a:solidFill>
                <a:latin typeface="Bodoni MT Black" panose="02070A03080606020203" pitchFamily="18" charset="0"/>
                <a:ea typeface="MS PGothic" panose="020B0600070205080204" pitchFamily="34" charset="-128"/>
              </a:rPr>
              <a:t>2020</a:t>
            </a:r>
            <a:r>
              <a:rPr lang="zh-CN" altLang="en-US" sz="6000" b="1" dirty="0">
                <a:solidFill>
                  <a:srgbClr val="FFFF00"/>
                </a:solidFill>
                <a:latin typeface="Bodoni MT Black" panose="02070A03080606020203" pitchFamily="18" charset="0"/>
                <a:ea typeface="MS PGothic" panose="020B0600070205080204" pitchFamily="34" charset="-128"/>
              </a:rPr>
              <a:t>年高自考杨村五中考点</a:t>
            </a:r>
            <a:br>
              <a:rPr lang="en-US" altLang="zh-CN" sz="6000" b="1" dirty="0">
                <a:solidFill>
                  <a:srgbClr val="FFFF00"/>
                </a:solidFill>
                <a:latin typeface="Bodoni MT Black" panose="02070A03080606020203" pitchFamily="18" charset="0"/>
                <a:ea typeface="MS PGothic" panose="020B0600070205080204" pitchFamily="34" charset="-128"/>
              </a:rPr>
            </a:br>
            <a:r>
              <a:rPr lang="zh-CN" altLang="en-US" sz="6000" b="1" dirty="0">
                <a:solidFill>
                  <a:srgbClr val="FFFF00"/>
                </a:solidFill>
                <a:latin typeface="Bodoni MT Black" panose="02070A03080606020203" pitchFamily="18" charset="0"/>
                <a:ea typeface="MS PGothic" panose="020B0600070205080204" pitchFamily="34" charset="-128"/>
              </a:rPr>
              <a:t>考场安排示意图</a:t>
            </a:r>
          </a:p>
        </p:txBody>
      </p:sp>
    </p:spTree>
    <p:extLst>
      <p:ext uri="{BB962C8B-B14F-4D97-AF65-F5344CB8AC3E}">
        <p14:creationId xmlns:p14="http://schemas.microsoft.com/office/powerpoint/2010/main" val="356490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7062" y="824638"/>
            <a:ext cx="1024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考场位置</a:t>
            </a:r>
            <a:r>
              <a:rPr lang="en-US" altLang="zh-CN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:</a:t>
            </a:r>
            <a:r>
              <a:rPr lang="zh-CN" altLang="en-US" sz="3200" dirty="0">
                <a:solidFill>
                  <a:srgbClr val="002060"/>
                </a:solidFill>
                <a:latin typeface="+mj-ea"/>
                <a:ea typeface="+mj-ea"/>
              </a:rPr>
              <a:t>设在东教学楼和西教学楼。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240296C-1A38-44C8-9C7D-8DE8DACB4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91252"/>
              </p:ext>
            </p:extLst>
          </p:nvPr>
        </p:nvGraphicFramePr>
        <p:xfrm>
          <a:off x="955521" y="1595945"/>
          <a:ext cx="10244921" cy="4437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928">
                  <a:extLst>
                    <a:ext uri="{9D8B030D-6E8A-4147-A177-3AD203B41FA5}">
                      <a16:colId xmlns:a16="http://schemas.microsoft.com/office/drawing/2014/main" val="2225529358"/>
                    </a:ext>
                  </a:extLst>
                </a:gridCol>
                <a:gridCol w="510714">
                  <a:extLst>
                    <a:ext uri="{9D8B030D-6E8A-4147-A177-3AD203B41FA5}">
                      <a16:colId xmlns:a16="http://schemas.microsoft.com/office/drawing/2014/main" val="3949439802"/>
                    </a:ext>
                  </a:extLst>
                </a:gridCol>
                <a:gridCol w="2359499">
                  <a:extLst>
                    <a:ext uri="{9D8B030D-6E8A-4147-A177-3AD203B41FA5}">
                      <a16:colId xmlns:a16="http://schemas.microsoft.com/office/drawing/2014/main" val="1206439829"/>
                    </a:ext>
                  </a:extLst>
                </a:gridCol>
                <a:gridCol w="663928">
                  <a:extLst>
                    <a:ext uri="{9D8B030D-6E8A-4147-A177-3AD203B41FA5}">
                      <a16:colId xmlns:a16="http://schemas.microsoft.com/office/drawing/2014/main" val="3045716504"/>
                    </a:ext>
                  </a:extLst>
                </a:gridCol>
                <a:gridCol w="510714">
                  <a:extLst>
                    <a:ext uri="{9D8B030D-6E8A-4147-A177-3AD203B41FA5}">
                      <a16:colId xmlns:a16="http://schemas.microsoft.com/office/drawing/2014/main" val="2462736582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val="349509405"/>
                    </a:ext>
                  </a:extLst>
                </a:gridCol>
                <a:gridCol w="663928">
                  <a:extLst>
                    <a:ext uri="{9D8B030D-6E8A-4147-A177-3AD203B41FA5}">
                      <a16:colId xmlns:a16="http://schemas.microsoft.com/office/drawing/2014/main" val="1846107590"/>
                    </a:ext>
                  </a:extLst>
                </a:gridCol>
                <a:gridCol w="510714">
                  <a:extLst>
                    <a:ext uri="{9D8B030D-6E8A-4147-A177-3AD203B41FA5}">
                      <a16:colId xmlns:a16="http://schemas.microsoft.com/office/drawing/2014/main" val="3181672403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val="318204496"/>
                    </a:ext>
                  </a:extLst>
                </a:gridCol>
                <a:gridCol w="663928">
                  <a:extLst>
                    <a:ext uri="{9D8B030D-6E8A-4147-A177-3AD203B41FA5}">
                      <a16:colId xmlns:a16="http://schemas.microsoft.com/office/drawing/2014/main" val="1251241159"/>
                    </a:ext>
                  </a:extLst>
                </a:gridCol>
                <a:gridCol w="490285">
                  <a:extLst>
                    <a:ext uri="{9D8B030D-6E8A-4147-A177-3AD203B41FA5}">
                      <a16:colId xmlns:a16="http://schemas.microsoft.com/office/drawing/2014/main" val="3824331794"/>
                    </a:ext>
                  </a:extLst>
                </a:gridCol>
                <a:gridCol w="817143">
                  <a:extLst>
                    <a:ext uri="{9D8B030D-6E8A-4147-A177-3AD203B41FA5}">
                      <a16:colId xmlns:a16="http://schemas.microsoft.com/office/drawing/2014/main" val="1609049046"/>
                    </a:ext>
                  </a:extLst>
                </a:gridCol>
              </a:tblGrid>
              <a:tr h="76484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2020</a:t>
                      </a:r>
                      <a:r>
                        <a:rPr lang="zh-CN" altLang="en-US" sz="2000" u="none" strike="noStrike" dirty="0">
                          <a:effectLst/>
                        </a:rPr>
                        <a:t>年高自考杨村五中考点考场安排表（</a:t>
                      </a:r>
                      <a:r>
                        <a:rPr lang="zh-CN" alt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周日上午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70246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楼层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楼层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楼层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楼层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815730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8.7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solidFill>
                            <a:srgbClr val="002060"/>
                          </a:solidFill>
                          <a:effectLst/>
                        </a:rPr>
                        <a:t>9.3</a:t>
                      </a:r>
                      <a:endParaRPr lang="en-US" altLang="zh-CN" sz="1200" b="1" i="0" u="none" strike="noStrike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082259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8.8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432651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8.9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西二楼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9.5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225400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8.10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西二楼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9.6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7088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7.5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西二楼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9.7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55047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7.6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9.8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801672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7.7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9.9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089272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7.8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386343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7.9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8.5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256452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7.10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8.6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西一楼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64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1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7062" y="824638"/>
            <a:ext cx="1024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考场位置</a:t>
            </a:r>
            <a:r>
              <a:rPr lang="en-US" altLang="zh-CN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:</a:t>
            </a:r>
            <a:r>
              <a:rPr lang="zh-CN" altLang="en-US" sz="3200" dirty="0">
                <a:solidFill>
                  <a:srgbClr val="002060"/>
                </a:solidFill>
                <a:latin typeface="+mj-ea"/>
                <a:ea typeface="+mj-ea"/>
              </a:rPr>
              <a:t>设在东教学楼和西教学楼。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B45EA2F-F48D-4228-BE01-E6F9FBFB2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68986"/>
              </p:ext>
            </p:extLst>
          </p:nvPr>
        </p:nvGraphicFramePr>
        <p:xfrm>
          <a:off x="923277" y="1580226"/>
          <a:ext cx="10404627" cy="4350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046">
                  <a:extLst>
                    <a:ext uri="{9D8B030D-6E8A-4147-A177-3AD203B41FA5}">
                      <a16:colId xmlns:a16="http://schemas.microsoft.com/office/drawing/2014/main" val="3536930182"/>
                    </a:ext>
                  </a:extLst>
                </a:gridCol>
                <a:gridCol w="588497">
                  <a:extLst>
                    <a:ext uri="{9D8B030D-6E8A-4147-A177-3AD203B41FA5}">
                      <a16:colId xmlns:a16="http://schemas.microsoft.com/office/drawing/2014/main" val="1852471087"/>
                    </a:ext>
                  </a:extLst>
                </a:gridCol>
                <a:gridCol w="2707087">
                  <a:extLst>
                    <a:ext uri="{9D8B030D-6E8A-4147-A177-3AD203B41FA5}">
                      <a16:colId xmlns:a16="http://schemas.microsoft.com/office/drawing/2014/main" val="1758667049"/>
                    </a:ext>
                  </a:extLst>
                </a:gridCol>
                <a:gridCol w="765046">
                  <a:extLst>
                    <a:ext uri="{9D8B030D-6E8A-4147-A177-3AD203B41FA5}">
                      <a16:colId xmlns:a16="http://schemas.microsoft.com/office/drawing/2014/main" val="1670454807"/>
                    </a:ext>
                  </a:extLst>
                </a:gridCol>
                <a:gridCol w="588497">
                  <a:extLst>
                    <a:ext uri="{9D8B030D-6E8A-4147-A177-3AD203B41FA5}">
                      <a16:colId xmlns:a16="http://schemas.microsoft.com/office/drawing/2014/main" val="2754438898"/>
                    </a:ext>
                  </a:extLst>
                </a:gridCol>
                <a:gridCol w="2660007">
                  <a:extLst>
                    <a:ext uri="{9D8B030D-6E8A-4147-A177-3AD203B41FA5}">
                      <a16:colId xmlns:a16="http://schemas.microsoft.com/office/drawing/2014/main" val="1938514850"/>
                    </a:ext>
                  </a:extLst>
                </a:gridCol>
                <a:gridCol w="765046">
                  <a:extLst>
                    <a:ext uri="{9D8B030D-6E8A-4147-A177-3AD203B41FA5}">
                      <a16:colId xmlns:a16="http://schemas.microsoft.com/office/drawing/2014/main" val="4120511792"/>
                    </a:ext>
                  </a:extLst>
                </a:gridCol>
                <a:gridCol w="588497">
                  <a:extLst>
                    <a:ext uri="{9D8B030D-6E8A-4147-A177-3AD203B41FA5}">
                      <a16:colId xmlns:a16="http://schemas.microsoft.com/office/drawing/2014/main" val="2236213723"/>
                    </a:ext>
                  </a:extLst>
                </a:gridCol>
                <a:gridCol w="976904">
                  <a:extLst>
                    <a:ext uri="{9D8B030D-6E8A-4147-A177-3AD203B41FA5}">
                      <a16:colId xmlns:a16="http://schemas.microsoft.com/office/drawing/2014/main" val="696345442"/>
                    </a:ext>
                  </a:extLst>
                </a:gridCol>
              </a:tblGrid>
              <a:tr h="707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2020</a:t>
                      </a:r>
                      <a:r>
                        <a:rPr lang="zh-CN" altLang="en-US" sz="2000" u="none" strike="noStrike" dirty="0">
                          <a:effectLst/>
                        </a:rPr>
                        <a:t>年高自考杨村五中考点考场安排表（</a:t>
                      </a:r>
                      <a:r>
                        <a:rPr lang="zh-CN" alt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周日下午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18589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楼层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楼层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楼层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676443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8.7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949432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8.8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08354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59406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88024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7.5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378845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7.6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41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982630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7.7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43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788343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7.8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769637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7.9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8.5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698910"/>
                  </a:ext>
                </a:extLst>
              </a:tr>
              <a:tr h="3311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7.10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8.6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47</a:t>
                      </a:r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70C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16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7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7963" y="356806"/>
            <a:ext cx="1024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东教学楼平面图</a:t>
            </a:r>
            <a:endParaRPr lang="zh-CN" altLang="en-US" sz="2400" dirty="0">
              <a:latin typeface="+mj-ea"/>
              <a:ea typeface="+mj-ea"/>
            </a:endParaRPr>
          </a:p>
        </p:txBody>
      </p:sp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299631" y="1387345"/>
            <a:ext cx="5516377" cy="2848501"/>
            <a:chOff x="1920" y="2304"/>
            <a:chExt cx="9162" cy="4729"/>
          </a:xfrm>
        </p:grpSpPr>
        <p:grpSp>
          <p:nvGrpSpPr>
            <p:cNvPr id="9218" name="Group 2"/>
            <p:cNvGrpSpPr>
              <a:grpSpLocks/>
            </p:cNvGrpSpPr>
            <p:nvPr/>
          </p:nvGrpSpPr>
          <p:grpSpPr bwMode="auto">
            <a:xfrm>
              <a:off x="1920" y="2304"/>
              <a:ext cx="9162" cy="4729"/>
              <a:chOff x="1920" y="2304"/>
              <a:chExt cx="9162" cy="4729"/>
            </a:xfrm>
          </p:grpSpPr>
          <p:grpSp>
            <p:nvGrpSpPr>
              <p:cNvPr id="9219" name="Group 3"/>
              <p:cNvGrpSpPr>
                <a:grpSpLocks/>
              </p:cNvGrpSpPr>
              <p:nvPr/>
            </p:nvGrpSpPr>
            <p:grpSpPr bwMode="auto">
              <a:xfrm>
                <a:off x="1920" y="2304"/>
                <a:ext cx="9162" cy="4729"/>
                <a:chOff x="1920" y="2304"/>
                <a:chExt cx="9162" cy="4729"/>
              </a:xfrm>
            </p:grpSpPr>
            <p:grpSp>
              <p:nvGrpSpPr>
                <p:cNvPr id="9220" name="Group 4"/>
                <p:cNvGrpSpPr>
                  <a:grpSpLocks/>
                </p:cNvGrpSpPr>
                <p:nvPr/>
              </p:nvGrpSpPr>
              <p:grpSpPr bwMode="auto">
                <a:xfrm>
                  <a:off x="1920" y="2304"/>
                  <a:ext cx="9162" cy="4729"/>
                  <a:chOff x="1920" y="2304"/>
                  <a:chExt cx="9162" cy="4729"/>
                </a:xfrm>
              </p:grpSpPr>
              <p:grpSp>
                <p:nvGrpSpPr>
                  <p:cNvPr id="922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9162" cy="4729"/>
                    <a:chOff x="1920" y="2304"/>
                    <a:chExt cx="9162" cy="4729"/>
                  </a:xfrm>
                </p:grpSpPr>
                <p:grpSp>
                  <p:nvGrpSpPr>
                    <p:cNvPr id="9222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304"/>
                      <a:ext cx="9162" cy="4729"/>
                      <a:chOff x="1920" y="2304"/>
                      <a:chExt cx="9162" cy="4729"/>
                    </a:xfrm>
                  </p:grpSpPr>
                  <p:grpSp>
                    <p:nvGrpSpPr>
                      <p:cNvPr id="9223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9162" cy="4729"/>
                        <a:chOff x="1920" y="2304"/>
                        <a:chExt cx="9162" cy="4729"/>
                      </a:xfrm>
                    </p:grpSpPr>
                    <p:grpSp>
                      <p:nvGrpSpPr>
                        <p:cNvPr id="9224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304"/>
                          <a:ext cx="9162" cy="4729"/>
                          <a:chOff x="1920" y="2304"/>
                          <a:chExt cx="9162" cy="4729"/>
                        </a:xfrm>
                      </p:grpSpPr>
                      <p:grpSp>
                        <p:nvGrpSpPr>
                          <p:cNvPr id="9225" name="Group 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304"/>
                            <a:ext cx="9162" cy="4729"/>
                            <a:chOff x="1920" y="2304"/>
                            <a:chExt cx="9162" cy="4729"/>
                          </a:xfrm>
                        </p:grpSpPr>
                        <p:grpSp>
                          <p:nvGrpSpPr>
                            <p:cNvPr id="9226" name="Group 1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920" y="2304"/>
                              <a:ext cx="9162" cy="4729"/>
                              <a:chOff x="1920" y="2304"/>
                              <a:chExt cx="9162" cy="4729"/>
                            </a:xfrm>
                          </p:grpSpPr>
                          <p:grpSp>
                            <p:nvGrpSpPr>
                              <p:cNvPr id="9227" name="Group 1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20" y="2304"/>
                                <a:ext cx="9162" cy="4729"/>
                                <a:chOff x="2235" y="3690"/>
                                <a:chExt cx="9162" cy="4729"/>
                              </a:xfrm>
                            </p:grpSpPr>
                            <p:sp>
                              <p:nvSpPr>
                                <p:cNvPr id="9228" name="Text Box 1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223" y="3690"/>
                                  <a:ext cx="3544" cy="798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just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zh-CN" altLang="en-US" sz="1800" b="1" i="0" u="none" strike="noStrike" cap="none" normalizeH="0" baseline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libri" pitchFamily="34" charset="0"/>
                                      <a:ea typeface="宋体" pitchFamily="2" charset="-122"/>
                                      <a:cs typeface="宋体" pitchFamily="2" charset="-122"/>
                                    </a:rPr>
                                    <a:t>东教学楼四层</a:t>
                                  </a:r>
                                  <a:endParaRPr kumimoji="0" lang="zh-CN" sz="1800" b="0" i="0" u="none" strike="noStrike" cap="none" normalizeH="0" baseline="0" dirty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latin typeface="Arial" pitchFamily="34" charset="0"/>
                                    <a:ea typeface="宋体" pitchFamily="2" charset="-122"/>
                                    <a:cs typeface="宋体" pitchFamily="2" charset="-122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9229" name="Group 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35" y="4052"/>
                                  <a:ext cx="9162" cy="4367"/>
                                  <a:chOff x="2235" y="4052"/>
                                  <a:chExt cx="9162" cy="4367"/>
                                </a:xfrm>
                              </p:grpSpPr>
                              <p:grpSp>
                                <p:nvGrpSpPr>
                                  <p:cNvPr id="9230" name="Group 1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235" y="4052"/>
                                    <a:ext cx="9087" cy="3392"/>
                                    <a:chOff x="2235" y="4052"/>
                                    <a:chExt cx="9087" cy="3392"/>
                                  </a:xfrm>
                                </p:grpSpPr>
                                <p:grpSp>
                                  <p:nvGrpSpPr>
                                    <p:cNvPr id="9231" name="Group 1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235" y="4052"/>
                                      <a:ext cx="8976" cy="3392"/>
                                      <a:chOff x="2235" y="4052"/>
                                      <a:chExt cx="8976" cy="3392"/>
                                    </a:xfrm>
                                  </p:grpSpPr>
                                  <p:grpSp>
                                    <p:nvGrpSpPr>
                                      <p:cNvPr id="9232" name="Group 16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235" y="4052"/>
                                        <a:ext cx="1605" cy="2278"/>
                                        <a:chOff x="2235" y="4052"/>
                                        <a:chExt cx="1939" cy="2278"/>
                                      </a:xfrm>
                                    </p:grpSpPr>
                                    <p:grpSp>
                                      <p:nvGrpSpPr>
                                        <p:cNvPr id="9233" name="Group 17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2235" y="4052"/>
                                          <a:ext cx="1939" cy="1782"/>
                                          <a:chOff x="2563" y="3590"/>
                                          <a:chExt cx="1939" cy="1435"/>
                                        </a:xfrm>
                                      </p:grpSpPr>
                                      <p:sp>
                                        <p:nvSpPr>
                                          <p:cNvPr id="9234" name="Rectangle 18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563" y="3590"/>
                                            <a:ext cx="1939" cy="143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zh-CN" alt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9235" name="Group 19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554" y="4143"/>
                                            <a:ext cx="948" cy="882"/>
                                            <a:chOff x="990" y="5565"/>
                                            <a:chExt cx="1725" cy="1605"/>
                                          </a:xfrm>
                                        </p:grpSpPr>
                                        <p:sp>
                                          <p:nvSpPr>
                                            <p:cNvPr id="9236" name="Rectangle 20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90" y="5565"/>
                                              <a:ext cx="1725" cy="45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9237" name="Rectangle 21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90" y="6015"/>
                                              <a:ext cx="1725" cy="45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9238" name="Rectangle 22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90" y="6465"/>
                                              <a:ext cx="1725" cy="45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9239" name="Rectangle 2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90" y="6915"/>
                                              <a:ext cx="1725" cy="25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9240" name="Text Box 24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462" y="4136"/>
                                          <a:ext cx="764" cy="219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lvl="0" indent="0" algn="just" defTabSz="914400" rtl="0" eaLnBrk="1" fontAlgn="base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</a:pPr>
                                          <a:r>
                                            <a:rPr kumimoji="0" lang="zh-CN" altLang="en-US" sz="1200" b="0" i="0" u="none" strike="noStrike" cap="none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libri" pitchFamily="34" charset="0"/>
                                              <a:ea typeface="宋体" pitchFamily="2" charset="-122"/>
                                              <a:cs typeface="宋体" pitchFamily="2" charset="-122"/>
                                            </a:rPr>
                                            <a:t>办公区</a:t>
                                          </a:r>
                                          <a:endParaRPr kumimoji="0" lang="zh-CN" sz="1800" b="0" i="0" u="none" strike="noStrike" cap="none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Arial" pitchFamily="34" charset="0"/>
                                            <a:ea typeface="宋体" pitchFamily="2" charset="-122"/>
                                            <a:cs typeface="宋体" pitchFamily="2" charset="-122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grpSp>
                                    <p:nvGrpSpPr>
                                      <p:cNvPr id="9241" name="Group 25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235" y="4952"/>
                                        <a:ext cx="8976" cy="2492"/>
                                        <a:chOff x="2235" y="4952"/>
                                        <a:chExt cx="8976" cy="2492"/>
                                      </a:xfrm>
                                    </p:grpSpPr>
                                    <p:grpSp>
                                      <p:nvGrpSpPr>
                                        <p:cNvPr id="9242" name="Group 26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840" y="4952"/>
                                          <a:ext cx="5310" cy="882"/>
                                          <a:chOff x="3840" y="4952"/>
                                          <a:chExt cx="5310" cy="882"/>
                                        </a:xfrm>
                                      </p:grpSpPr>
                                      <p:grpSp>
                                        <p:nvGrpSpPr>
                                          <p:cNvPr id="9243" name="Group 27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840" y="4952"/>
                                            <a:ext cx="4149" cy="882"/>
                                            <a:chOff x="2835" y="4695"/>
                                            <a:chExt cx="11250" cy="1605"/>
                                          </a:xfrm>
                                        </p:grpSpPr>
                                        <p:sp>
                                          <p:nvSpPr>
                                            <p:cNvPr id="9244" name="Rectangle 2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835" y="4695"/>
                                              <a:ext cx="3750" cy="160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9245" name="Rectangle 29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585" y="4695"/>
                                              <a:ext cx="3750" cy="160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9246" name="Rectangle 30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0335" y="4695"/>
                                              <a:ext cx="3750" cy="160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9247" name="Group 3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7989" y="4952"/>
                                            <a:ext cx="1161" cy="882"/>
                                            <a:chOff x="7989" y="4952"/>
                                            <a:chExt cx="2766" cy="882"/>
                                          </a:xfrm>
                                        </p:grpSpPr>
                                        <p:sp>
                                          <p:nvSpPr>
                                            <p:cNvPr id="9248" name="Rectangle 32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89" y="4952"/>
                                              <a:ext cx="1383" cy="88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9249" name="Rectangle 3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9372" y="4952"/>
                                              <a:ext cx="1383" cy="88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grpSp>
                                      <p:nvGrpSpPr>
                                        <p:cNvPr id="9250" name="Group 34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2235" y="5490"/>
                                          <a:ext cx="8976" cy="1954"/>
                                          <a:chOff x="2235" y="5490"/>
                                          <a:chExt cx="8976" cy="1954"/>
                                        </a:xfrm>
                                      </p:grpSpPr>
                                      <p:sp>
                                        <p:nvSpPr>
                                          <p:cNvPr id="9251" name="Rectangle 35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0293" y="5834"/>
                                            <a:ext cx="918" cy="161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zh-CN" alt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9252" name="Group 36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2235" y="5490"/>
                                            <a:ext cx="8058" cy="1954"/>
                                            <a:chOff x="2235" y="5490"/>
                                            <a:chExt cx="8058" cy="1954"/>
                                          </a:xfrm>
                                        </p:grpSpPr>
                                        <p:grpSp>
                                          <p:nvGrpSpPr>
                                            <p:cNvPr id="9253" name="Group 37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2235" y="6330"/>
                                              <a:ext cx="8058" cy="1114"/>
                                              <a:chOff x="2235" y="6707"/>
                                              <a:chExt cx="8058" cy="1114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9254" name="Group 38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9345" y="6707"/>
                                                <a:ext cx="948" cy="1114"/>
                                                <a:chOff x="8708" y="4258"/>
                                                <a:chExt cx="948" cy="1114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9255" name="Rectangle 39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flipV="1">
                                                  <a:off x="8708" y="5094"/>
                                                  <a:ext cx="948" cy="278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solidFill>
                                                  <a:srgbClr val="FFFFFF"/>
                                                </a:solidFill>
                                                <a:ln w="9525">
                                                  <a:solidFill>
                                                    <a:srgbClr val="000000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vert="horz" wrap="square" lIns="91440" tIns="45720" rIns="91440" bIns="45720" numCol="1" anchor="t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</a:bodyPr>
                                                <a:lstStyle/>
                                                <a:p>
                                                  <a:endParaRPr lang="zh-CN" altLang="en-US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9256" name="Rectangle 40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flipV="1">
                                                  <a:off x="8708" y="4815"/>
                                                  <a:ext cx="948" cy="27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solidFill>
                                                  <a:srgbClr val="FFFFFF"/>
                                                </a:solidFill>
                                                <a:ln w="9525">
                                                  <a:solidFill>
                                                    <a:srgbClr val="000000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vert="horz" wrap="square" lIns="91440" tIns="45720" rIns="91440" bIns="45720" numCol="1" anchor="t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</a:bodyPr>
                                                <a:lstStyle/>
                                                <a:p>
                                                  <a:endParaRPr lang="zh-CN" altLang="en-US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9257" name="Rectangle 41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flipV="1">
                                                  <a:off x="8708" y="4537"/>
                                                  <a:ext cx="948" cy="278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solidFill>
                                                  <a:srgbClr val="FFFFFF"/>
                                                </a:solidFill>
                                                <a:ln w="9525">
                                                  <a:solidFill>
                                                    <a:srgbClr val="000000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vert="horz" wrap="square" lIns="91440" tIns="45720" rIns="91440" bIns="45720" numCol="1" anchor="t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</a:bodyPr>
                                                <a:lstStyle/>
                                                <a:p>
                                                  <a:endParaRPr lang="zh-CN" altLang="en-US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9258" name="Rectangle 42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 flipV="1">
                                                  <a:off x="8708" y="4258"/>
                                                  <a:ext cx="948" cy="27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solidFill>
                                                  <a:srgbClr val="FFFFFF"/>
                                                </a:solidFill>
                                                <a:ln w="9525">
                                                  <a:solidFill>
                                                    <a:srgbClr val="000000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vert="horz" wrap="square" lIns="91440" tIns="45720" rIns="91440" bIns="45720" numCol="1" anchor="t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</a:bodyPr>
                                                <a:lstStyle/>
                                                <a:p>
                                                  <a:endParaRPr lang="zh-CN" alt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9259" name="Rectangle 43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579" y="6707"/>
                                                <a:ext cx="1383" cy="88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9260" name="Rectangle 4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7962" y="6707"/>
                                                <a:ext cx="1383" cy="88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9261" name="Rectangle 4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235" y="6707"/>
                                                <a:ext cx="1578" cy="88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9262" name="Rectangle 46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3813" y="6707"/>
                                                <a:ext cx="1383" cy="88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9263" name="Rectangle 47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5196" y="6707"/>
                                                <a:ext cx="1383" cy="88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</p:grpSp>
                                        <p:cxnSp>
                                          <p:nvCxnSpPr>
                                            <p:cNvPr id="9264" name="AutoShape 48"/>
                                            <p:cNvCxnSpPr>
                                              <a:cxnSpLocks noChangeShapeType="1"/>
                                            </p:cNvCxnSpPr>
                                            <p:nvPr/>
                                          </p:nvCxnSpPr>
                                          <p:spPr bwMode="auto">
                                            <a:xfrm>
                                              <a:off x="2235" y="5490"/>
                                              <a:ext cx="0" cy="1397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</p:cxnSp>
                                      </p:grpSp>
                                    </p:grpSp>
                                  </p:grpSp>
                                </p:grpSp>
                                <p:grpSp>
                                  <p:nvGrpSpPr>
                                    <p:cNvPr id="9265" name="Group 4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9150" y="4052"/>
                                      <a:ext cx="2172" cy="2326"/>
                                      <a:chOff x="9150" y="4052"/>
                                      <a:chExt cx="2172" cy="2326"/>
                                    </a:xfrm>
                                  </p:grpSpPr>
                                  <p:grpSp>
                                    <p:nvGrpSpPr>
                                      <p:cNvPr id="9266" name="Group 5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9150" y="4052"/>
                                        <a:ext cx="2172" cy="2326"/>
                                        <a:chOff x="9150" y="4052"/>
                                        <a:chExt cx="2172" cy="2326"/>
                                      </a:xfrm>
                                    </p:grpSpPr>
                                    <p:sp>
                                      <p:nvSpPr>
                                        <p:cNvPr id="9267" name="Rectangle 5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 flipV="1">
                                          <a:off x="9150" y="4052"/>
                                          <a:ext cx="2061" cy="1782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9268" name="Text Box 52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0558" y="4184"/>
                                          <a:ext cx="764" cy="219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lvl="0" indent="0" algn="just" defTabSz="914400" rtl="0" eaLnBrk="1" fontAlgn="base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</a:pPr>
                                          <a:r>
                                            <a:rPr kumimoji="0" lang="zh-CN" altLang="en-US" sz="1200" b="0" i="0" u="none" strike="noStrike" cap="none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libri" pitchFamily="34" charset="0"/>
                                              <a:ea typeface="宋体" pitchFamily="2" charset="-122"/>
                                              <a:cs typeface="宋体" pitchFamily="2" charset="-122"/>
                                            </a:rPr>
                                            <a:t>功能教室</a:t>
                                          </a:r>
                                          <a:endParaRPr kumimoji="0" lang="zh-CN" sz="1800" b="0" i="0" u="none" strike="noStrike" cap="none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Arial" pitchFamily="34" charset="0"/>
                                            <a:ea typeface="宋体" pitchFamily="2" charset="-122"/>
                                            <a:cs typeface="宋体" pitchFamily="2" charset="-122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9269" name="Text Box 53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9190" y="4779"/>
                                        <a:ext cx="1133" cy="48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pPr marL="0" marR="0" lvl="0" indent="0" algn="just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</a:pPr>
                                        <a:r>
                                          <a:rPr kumimoji="0" lang="zh-CN" altLang="en-US" sz="1200" b="0" i="0" u="none" strike="noStrike" cap="none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libri" pitchFamily="34" charset="0"/>
                                            <a:ea typeface="宋体" pitchFamily="2" charset="-122"/>
                                            <a:cs typeface="宋体" pitchFamily="2" charset="-122"/>
                                          </a:rPr>
                                          <a:t>饮水处</a:t>
                                        </a:r>
                                        <a:endParaRPr kumimoji="0" lang="zh-CN" sz="1800" b="0" i="0" u="none" strike="noStrike" cap="none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Arial" pitchFamily="34" charset="0"/>
                                          <a:ea typeface="宋体" pitchFamily="2" charset="-122"/>
                                          <a:cs typeface="宋体" pitchFamily="2" charset="-122"/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  <p:sp>
                                <p:nvSpPr>
                                  <p:cNvPr id="9270" name="Text Box 54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0633" y="6225"/>
                                    <a:ext cx="764" cy="219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algn="just" defTabSz="9144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</a:pPr>
                                    <a:r>
                                      <a:rPr kumimoji="0" lang="zh-CN" altLang="en-US" sz="1200" b="0" i="0" u="none" strike="noStrike" cap="none" normalizeH="0" baseline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libri" pitchFamily="34" charset="0"/>
                                        <a:ea typeface="宋体" pitchFamily="2" charset="-122"/>
                                        <a:cs typeface="宋体" pitchFamily="2" charset="-122"/>
                                      </a:rPr>
                                      <a:t>图书角</a:t>
                                    </a:r>
                                    <a:endParaRPr kumimoji="0" lang="zh-CN" sz="1800" b="0" i="0" u="none" strike="noStrike" cap="none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Arial" pitchFamily="34" charset="0"/>
                                      <a:ea typeface="宋体" pitchFamily="2" charset="-122"/>
                                      <a:cs typeface="宋体" pitchFamily="2" charset="-122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9271" name="Text Box 55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063" y="5058"/>
                                <a:ext cx="1552" cy="687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just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zh-CN" altLang="en-US" sz="1600" b="0" i="0" u="none" strike="noStrike" cap="none" normalizeH="0" baseline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ea typeface="宋体" pitchFamily="2" charset="-122"/>
                                    <a:cs typeface="宋体" pitchFamily="2" charset="-122"/>
                                  </a:rPr>
                                  <a:t>办公室</a:t>
                                </a:r>
                                <a:endParaRPr kumimoji="0" lang="zh-CN" sz="1800" b="0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ea typeface="宋体" pitchFamily="2" charset="-122"/>
                                  <a:cs typeface="宋体" pitchFamily="2" charset="-122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9272" name="Text Box 5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15" y="5063"/>
                              <a:ext cx="1775" cy="6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just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zh-CN" altLang="en-US" sz="1400" b="1" i="0" u="none" strike="noStrike" cap="none" normalizeH="0" baseline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libri" pitchFamily="34" charset="0"/>
                                  <a:ea typeface="宋体" pitchFamily="2" charset="-122"/>
                                  <a:cs typeface="宋体" pitchFamily="2" charset="-122"/>
                                </a:rPr>
                                <a:t>八十三班</a:t>
                              </a:r>
                              <a:endParaRPr kumimoji="0" lang="zh-CN" sz="1400" b="1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Arial" pitchFamily="34" charset="0"/>
                                <a:ea typeface="宋体" pitchFamily="2" charset="-122"/>
                                <a:cs typeface="宋体" pitchFamily="2" charset="-122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273" name="Text Box 5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91" y="5073"/>
                            <a:ext cx="1775" cy="6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400" b="1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八十一班</a:t>
                            </a:r>
                            <a:endParaRPr kumimoji="0" lang="zh-CN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9274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31" y="3735"/>
                          <a:ext cx="1629" cy="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八、十班</a:t>
                          </a:r>
                          <a:endParaRPr kumimoji="0" lang="zh-CN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9275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07" y="5048"/>
                        <a:ext cx="1552" cy="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16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办公室</a:t>
                        </a:r>
                        <a:endPara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  <p:sp>
                  <p:nvSpPr>
                    <p:cNvPr id="9276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01" y="5088"/>
                      <a:ext cx="1775" cy="6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八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、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九班</a:t>
                      </a:r>
                      <a:endParaRPr kumimoji="0" 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9277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5" y="3701"/>
                    <a:ext cx="1775" cy="6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八十四班</a:t>
                    </a:r>
                    <a:endParaRPr kumimoji="0" lang="zh-CN" sz="14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sp>
              <p:nvSpPr>
                <p:cNvPr id="927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818" y="3697"/>
                  <a:ext cx="1775" cy="6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4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八十二班</a:t>
                  </a:r>
                  <a:endParaRPr kumimoji="0" lang="zh-CN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sp>
            <p:nvSpPr>
              <p:cNvPr id="9279" name="Text Box 63"/>
              <p:cNvSpPr txBox="1">
                <a:spLocks noChangeArrowheads="1"/>
              </p:cNvSpPr>
              <p:nvPr/>
            </p:nvSpPr>
            <p:spPr bwMode="auto">
              <a:xfrm>
                <a:off x="7689" y="3626"/>
                <a:ext cx="651" cy="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男厕</a:t>
                </a:r>
                <a:endParaRPr kumimoji="0" 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9280" name="Text Box 64"/>
            <p:cNvSpPr txBox="1">
              <a:spLocks noChangeArrowheads="1"/>
            </p:cNvSpPr>
            <p:nvPr/>
          </p:nvSpPr>
          <p:spPr bwMode="auto">
            <a:xfrm>
              <a:off x="8280" y="3611"/>
              <a:ext cx="651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女厕</a:t>
              </a:r>
              <a:endParaRPr kumimoji="0" 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9281" name="Group 65"/>
          <p:cNvGrpSpPr>
            <a:grpSpLocks/>
          </p:cNvGrpSpPr>
          <p:nvPr/>
        </p:nvGrpSpPr>
        <p:grpSpPr bwMode="auto">
          <a:xfrm>
            <a:off x="226644" y="3716702"/>
            <a:ext cx="5818187" cy="3009573"/>
            <a:chOff x="1697" y="9083"/>
            <a:chExt cx="9162" cy="4741"/>
          </a:xfrm>
        </p:grpSpPr>
        <p:grpSp>
          <p:nvGrpSpPr>
            <p:cNvPr id="9282" name="Group 66"/>
            <p:cNvGrpSpPr>
              <a:grpSpLocks/>
            </p:cNvGrpSpPr>
            <p:nvPr/>
          </p:nvGrpSpPr>
          <p:grpSpPr bwMode="auto">
            <a:xfrm>
              <a:off x="1697" y="9457"/>
              <a:ext cx="9162" cy="4367"/>
              <a:chOff x="1697" y="9457"/>
              <a:chExt cx="9162" cy="4367"/>
            </a:xfrm>
          </p:grpSpPr>
          <p:grpSp>
            <p:nvGrpSpPr>
              <p:cNvPr id="9283" name="Group 67"/>
              <p:cNvGrpSpPr>
                <a:grpSpLocks/>
              </p:cNvGrpSpPr>
              <p:nvPr/>
            </p:nvGrpSpPr>
            <p:grpSpPr bwMode="auto">
              <a:xfrm>
                <a:off x="1697" y="9457"/>
                <a:ext cx="9162" cy="4367"/>
                <a:chOff x="1697" y="9457"/>
                <a:chExt cx="9162" cy="4367"/>
              </a:xfrm>
            </p:grpSpPr>
            <p:grpSp>
              <p:nvGrpSpPr>
                <p:cNvPr id="9284" name="Group 68"/>
                <p:cNvGrpSpPr>
                  <a:grpSpLocks/>
                </p:cNvGrpSpPr>
                <p:nvPr/>
              </p:nvGrpSpPr>
              <p:grpSpPr bwMode="auto">
                <a:xfrm>
                  <a:off x="1697" y="9457"/>
                  <a:ext cx="9162" cy="4367"/>
                  <a:chOff x="1697" y="9457"/>
                  <a:chExt cx="9162" cy="4367"/>
                </a:xfrm>
              </p:grpSpPr>
              <p:grpSp>
                <p:nvGrpSpPr>
                  <p:cNvPr id="928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97" y="9457"/>
                    <a:ext cx="9162" cy="4367"/>
                    <a:chOff x="2235" y="4052"/>
                    <a:chExt cx="9162" cy="4367"/>
                  </a:xfrm>
                </p:grpSpPr>
                <p:grpSp>
                  <p:nvGrpSpPr>
                    <p:cNvPr id="9286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5" y="4052"/>
                      <a:ext cx="9087" cy="3392"/>
                      <a:chOff x="2235" y="4052"/>
                      <a:chExt cx="9087" cy="3392"/>
                    </a:xfrm>
                  </p:grpSpPr>
                  <p:grpSp>
                    <p:nvGrpSpPr>
                      <p:cNvPr id="9287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5" y="4052"/>
                        <a:ext cx="8976" cy="3392"/>
                        <a:chOff x="2235" y="4052"/>
                        <a:chExt cx="8976" cy="3392"/>
                      </a:xfrm>
                    </p:grpSpPr>
                    <p:grpSp>
                      <p:nvGrpSpPr>
                        <p:cNvPr id="9288" name="Group 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35" y="4052"/>
                          <a:ext cx="1605" cy="2278"/>
                          <a:chOff x="2235" y="4052"/>
                          <a:chExt cx="1939" cy="2278"/>
                        </a:xfrm>
                      </p:grpSpPr>
                      <p:grpSp>
                        <p:nvGrpSpPr>
                          <p:cNvPr id="9289" name="Group 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35" y="4052"/>
                            <a:ext cx="1939" cy="1782"/>
                            <a:chOff x="2563" y="3590"/>
                            <a:chExt cx="1939" cy="1435"/>
                          </a:xfrm>
                        </p:grpSpPr>
                        <p:sp>
                          <p:nvSpPr>
                            <p:cNvPr id="9290" name="Rectangle 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3" y="3590"/>
                              <a:ext cx="1939" cy="143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grpSp>
                          <p:nvGrpSpPr>
                            <p:cNvPr id="9291" name="Group 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54" y="4143"/>
                              <a:ext cx="948" cy="882"/>
                              <a:chOff x="990" y="5565"/>
                              <a:chExt cx="1725" cy="1605"/>
                            </a:xfrm>
                          </p:grpSpPr>
                          <p:sp>
                            <p:nvSpPr>
                              <p:cNvPr id="9292" name="Rectangle 7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5565"/>
                                <a:ext cx="1725" cy="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293" name="Rectangle 7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6015"/>
                                <a:ext cx="1725" cy="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294" name="Rectangle 7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6465"/>
                                <a:ext cx="1725" cy="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295" name="Rectangle 7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6915"/>
                                <a:ext cx="1725" cy="25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9296" name="Text Box 8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62" y="4136"/>
                            <a:ext cx="764" cy="219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2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办公区</a:t>
                            </a:r>
                            <a:endParaRPr kumimoji="0" lang="zh-CN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297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35" y="4952"/>
                          <a:ext cx="8976" cy="2492"/>
                          <a:chOff x="2235" y="4952"/>
                          <a:chExt cx="8976" cy="2492"/>
                        </a:xfrm>
                      </p:grpSpPr>
                      <p:grpSp>
                        <p:nvGrpSpPr>
                          <p:cNvPr id="9298" name="Group 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0" y="4952"/>
                            <a:ext cx="5310" cy="882"/>
                            <a:chOff x="3840" y="4952"/>
                            <a:chExt cx="5310" cy="882"/>
                          </a:xfrm>
                        </p:grpSpPr>
                        <p:grpSp>
                          <p:nvGrpSpPr>
                            <p:cNvPr id="9299" name="Group 8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0" y="4952"/>
                              <a:ext cx="4149" cy="882"/>
                              <a:chOff x="2835" y="4695"/>
                              <a:chExt cx="11250" cy="1605"/>
                            </a:xfrm>
                          </p:grpSpPr>
                          <p:sp>
                            <p:nvSpPr>
                              <p:cNvPr id="9300" name="Rectangle 8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35" y="4695"/>
                                <a:ext cx="3750" cy="160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301" name="Rectangle 8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85" y="4695"/>
                                <a:ext cx="3750" cy="160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302" name="Rectangle 8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335" y="4695"/>
                                <a:ext cx="3750" cy="160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9303" name="Group 8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989" y="4952"/>
                              <a:ext cx="1161" cy="882"/>
                              <a:chOff x="7989" y="4952"/>
                              <a:chExt cx="2766" cy="882"/>
                            </a:xfrm>
                          </p:grpSpPr>
                          <p:sp>
                            <p:nvSpPr>
                              <p:cNvPr id="9304" name="Rectangle 8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89" y="4952"/>
                                <a:ext cx="1383" cy="882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305" name="Rectangle 8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372" y="4952"/>
                                <a:ext cx="1383" cy="882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306" name="Group 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35" y="5490"/>
                            <a:ext cx="8976" cy="1954"/>
                            <a:chOff x="2235" y="5490"/>
                            <a:chExt cx="8976" cy="1954"/>
                          </a:xfrm>
                        </p:grpSpPr>
                        <p:sp>
                          <p:nvSpPr>
                            <p:cNvPr id="9307" name="Rectangle 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93" y="5834"/>
                              <a:ext cx="918" cy="161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grpSp>
                          <p:nvGrpSpPr>
                            <p:cNvPr id="9308" name="Group 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35" y="5490"/>
                              <a:ext cx="8058" cy="1954"/>
                              <a:chOff x="2235" y="5490"/>
                              <a:chExt cx="8058" cy="1954"/>
                            </a:xfrm>
                          </p:grpSpPr>
                          <p:grpSp>
                            <p:nvGrpSpPr>
                              <p:cNvPr id="9309" name="Group 9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235" y="6330"/>
                                <a:ext cx="8058" cy="1114"/>
                                <a:chOff x="2235" y="6707"/>
                                <a:chExt cx="8058" cy="1114"/>
                              </a:xfrm>
                            </p:grpSpPr>
                            <p:grpSp>
                              <p:nvGrpSpPr>
                                <p:cNvPr id="9310" name="Group 9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9345" y="6707"/>
                                  <a:ext cx="948" cy="1114"/>
                                  <a:chOff x="8708" y="4258"/>
                                  <a:chExt cx="948" cy="1114"/>
                                </a:xfrm>
                              </p:grpSpPr>
                              <p:sp>
                                <p:nvSpPr>
                                  <p:cNvPr id="9311" name="Rectangle 9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8708" y="5094"/>
                                    <a:ext cx="948" cy="27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9312" name="Rectangle 9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8708" y="4815"/>
                                    <a:ext cx="948" cy="279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9313" name="Rectangle 9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8708" y="4537"/>
                                    <a:ext cx="948" cy="27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9314" name="Rectangle 9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8708" y="4258"/>
                                    <a:ext cx="948" cy="279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315" name="Rectangle 9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579" y="6707"/>
                                  <a:ext cx="1383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9316" name="Rectangle 10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962" y="6707"/>
                                  <a:ext cx="1383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9317" name="Rectangle 10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35" y="6707"/>
                                  <a:ext cx="1578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9318" name="Rectangle 10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13" y="6707"/>
                                  <a:ext cx="1383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9319" name="Rectangle 10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196" y="6707"/>
                                  <a:ext cx="1383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9320" name="AutoShape 104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2235" y="5490"/>
                                <a:ext cx="0" cy="139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</p:grpSp>
                  </p:grpSp>
                  <p:grpSp>
                    <p:nvGrpSpPr>
                      <p:cNvPr id="9321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50" y="4052"/>
                        <a:ext cx="2172" cy="2326"/>
                        <a:chOff x="9150" y="4052"/>
                        <a:chExt cx="2172" cy="2326"/>
                      </a:xfrm>
                    </p:grpSpPr>
                    <p:grpSp>
                      <p:nvGrpSpPr>
                        <p:cNvPr id="9322" name="Group 1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50" y="4052"/>
                          <a:ext cx="2172" cy="2326"/>
                          <a:chOff x="9150" y="4052"/>
                          <a:chExt cx="2172" cy="2326"/>
                        </a:xfrm>
                      </p:grpSpPr>
                      <p:sp>
                        <p:nvSpPr>
                          <p:cNvPr id="9323" name="Rectangle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9150" y="4052"/>
                            <a:ext cx="2061" cy="178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324" name="Text Box 10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58" y="4184"/>
                            <a:ext cx="764" cy="219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2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功能教室</a:t>
                            </a:r>
                            <a:endParaRPr kumimoji="0" lang="zh-CN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9325" name="Text Box 10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190" y="4779"/>
                          <a:ext cx="1133" cy="4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饮水处</a:t>
                          </a:r>
                          <a:endParaRPr kumimoji="0" 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326" name="Text Box 1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33" y="6225"/>
                      <a:ext cx="764" cy="2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图书角</a:t>
                      </a: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9327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6" y="10417"/>
                    <a:ext cx="651" cy="9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男厕</a:t>
                    </a:r>
                    <a:endParaRPr kumimoji="0" lang="zh-CN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sp>
              <p:nvSpPr>
                <p:cNvPr id="9328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8057" y="10402"/>
                  <a:ext cx="651" cy="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女厕</a:t>
                  </a:r>
                  <a:endParaRPr kumimoji="0" 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grpSp>
            <p:nvGrpSpPr>
              <p:cNvPr id="9329" name="Group 113"/>
              <p:cNvGrpSpPr>
                <a:grpSpLocks/>
              </p:cNvGrpSpPr>
              <p:nvPr/>
            </p:nvGrpSpPr>
            <p:grpSpPr bwMode="auto">
              <a:xfrm>
                <a:off x="1733" y="10536"/>
                <a:ext cx="7233" cy="2069"/>
                <a:chOff x="1733" y="10536"/>
                <a:chExt cx="7233" cy="2069"/>
              </a:xfrm>
            </p:grpSpPr>
            <p:grpSp>
              <p:nvGrpSpPr>
                <p:cNvPr id="9330" name="Group 114"/>
                <p:cNvGrpSpPr>
                  <a:grpSpLocks/>
                </p:cNvGrpSpPr>
                <p:nvPr/>
              </p:nvGrpSpPr>
              <p:grpSpPr bwMode="auto">
                <a:xfrm>
                  <a:off x="3268" y="10536"/>
                  <a:ext cx="4365" cy="699"/>
                  <a:chOff x="3268" y="10536"/>
                  <a:chExt cx="4365" cy="699"/>
                </a:xfrm>
              </p:grpSpPr>
              <p:grpSp>
                <p:nvGrpSpPr>
                  <p:cNvPr id="9331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3268" y="10547"/>
                    <a:ext cx="3177" cy="688"/>
                    <a:chOff x="3268" y="10547"/>
                    <a:chExt cx="3177" cy="688"/>
                  </a:xfrm>
                </p:grpSpPr>
                <p:sp>
                  <p:nvSpPr>
                    <p:cNvPr id="9332" name="Text Box 1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70" y="10547"/>
                      <a:ext cx="1775" cy="6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八、五班</a:t>
                      </a:r>
                      <a:endParaRPr kumimoji="0" 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  <p:sp>
                  <p:nvSpPr>
                    <p:cNvPr id="9333" name="Text Box 1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8" y="10548"/>
                      <a:ext cx="1775" cy="6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八、三班</a:t>
                      </a:r>
                      <a:endParaRPr kumimoji="0" 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9334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04" y="10536"/>
                    <a:ext cx="1629" cy="6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八、七班</a:t>
                    </a:r>
                    <a:endParaRPr kumimoji="0" lang="zh-CN" altLang="en-US" sz="14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宋体" pitchFamily="2" charset="-122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sz="14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grpSp>
              <p:nvGrpSpPr>
                <p:cNvPr id="9335" name="Group 119"/>
                <p:cNvGrpSpPr>
                  <a:grpSpLocks/>
                </p:cNvGrpSpPr>
                <p:nvPr/>
              </p:nvGrpSpPr>
              <p:grpSpPr bwMode="auto">
                <a:xfrm>
                  <a:off x="1733" y="11903"/>
                  <a:ext cx="7233" cy="702"/>
                  <a:chOff x="1733" y="11903"/>
                  <a:chExt cx="7233" cy="702"/>
                </a:xfrm>
              </p:grpSpPr>
              <p:grpSp>
                <p:nvGrpSpPr>
                  <p:cNvPr id="9336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192" y="11903"/>
                    <a:ext cx="5774" cy="702"/>
                    <a:chOff x="3192" y="11903"/>
                    <a:chExt cx="5774" cy="702"/>
                  </a:xfrm>
                </p:grpSpPr>
                <p:grpSp>
                  <p:nvGrpSpPr>
                    <p:cNvPr id="9337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8" y="11903"/>
                      <a:ext cx="4398" cy="702"/>
                      <a:chOff x="4568" y="11903"/>
                      <a:chExt cx="4398" cy="702"/>
                    </a:xfrm>
                  </p:grpSpPr>
                  <p:grpSp>
                    <p:nvGrpSpPr>
                      <p:cNvPr id="9338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48" y="11903"/>
                        <a:ext cx="3018" cy="693"/>
                        <a:chOff x="5948" y="11903"/>
                        <a:chExt cx="3018" cy="693"/>
                      </a:xfrm>
                    </p:grpSpPr>
                    <p:sp>
                      <p:nvSpPr>
                        <p:cNvPr id="9339" name="Text Box 1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48" y="11903"/>
                          <a:ext cx="1775" cy="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八、六班</a:t>
                          </a:r>
                          <a:endParaRPr kumimoji="0" lang="zh-CN" alt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zh-CN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9340" name="Text Box 1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14" y="11909"/>
                          <a:ext cx="1552" cy="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zh-CN" altLang="en-US" sz="1400" b="1" dirty="0">
                              <a:solidFill>
                                <a:srgbClr val="C00000"/>
                              </a:solidFill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八、八班</a:t>
                          </a:r>
                          <a:endParaRPr kumimoji="0" lang="zh-CN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9341" name="Text Box 1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68" y="11918"/>
                        <a:ext cx="1775" cy="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14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八、四班</a:t>
                        </a:r>
                        <a:endPara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  <p:sp>
                  <p:nvSpPr>
                    <p:cNvPr id="9342" name="Text Box 1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92" y="11909"/>
                      <a:ext cx="1775" cy="6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八、二班</a:t>
                      </a:r>
                      <a:endParaRPr kumimoji="0" 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9343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3" y="11906"/>
                    <a:ext cx="1942" cy="6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八、一班</a:t>
                    </a:r>
                    <a:endParaRPr kumimoji="0" lang="zh-CN" sz="14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</p:grpSp>
        </p:grpSp>
        <p:sp>
          <p:nvSpPr>
            <p:cNvPr id="9344" name="Text Box 128"/>
            <p:cNvSpPr txBox="1">
              <a:spLocks noChangeArrowheads="1"/>
            </p:cNvSpPr>
            <p:nvPr/>
          </p:nvSpPr>
          <p:spPr bwMode="auto">
            <a:xfrm>
              <a:off x="4853" y="9083"/>
              <a:ext cx="295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8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东教学楼三层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9345" name="Group 129"/>
          <p:cNvGrpSpPr>
            <a:grpSpLocks/>
          </p:cNvGrpSpPr>
          <p:nvPr/>
        </p:nvGrpSpPr>
        <p:grpSpPr bwMode="auto">
          <a:xfrm>
            <a:off x="6061704" y="1421042"/>
            <a:ext cx="5818187" cy="2948932"/>
            <a:chOff x="1697" y="9181"/>
            <a:chExt cx="9162" cy="4643"/>
          </a:xfrm>
        </p:grpSpPr>
        <p:grpSp>
          <p:nvGrpSpPr>
            <p:cNvPr id="9346" name="Group 130"/>
            <p:cNvGrpSpPr>
              <a:grpSpLocks/>
            </p:cNvGrpSpPr>
            <p:nvPr/>
          </p:nvGrpSpPr>
          <p:grpSpPr bwMode="auto">
            <a:xfrm>
              <a:off x="1697" y="9457"/>
              <a:ext cx="9162" cy="4367"/>
              <a:chOff x="1697" y="9457"/>
              <a:chExt cx="9162" cy="4367"/>
            </a:xfrm>
          </p:grpSpPr>
          <p:grpSp>
            <p:nvGrpSpPr>
              <p:cNvPr id="9347" name="Group 131"/>
              <p:cNvGrpSpPr>
                <a:grpSpLocks/>
              </p:cNvGrpSpPr>
              <p:nvPr/>
            </p:nvGrpSpPr>
            <p:grpSpPr bwMode="auto">
              <a:xfrm>
                <a:off x="1697" y="9457"/>
                <a:ext cx="9162" cy="4367"/>
                <a:chOff x="1697" y="9457"/>
                <a:chExt cx="9162" cy="4367"/>
              </a:xfrm>
            </p:grpSpPr>
            <p:grpSp>
              <p:nvGrpSpPr>
                <p:cNvPr id="9348" name="Group 132"/>
                <p:cNvGrpSpPr>
                  <a:grpSpLocks/>
                </p:cNvGrpSpPr>
                <p:nvPr/>
              </p:nvGrpSpPr>
              <p:grpSpPr bwMode="auto">
                <a:xfrm>
                  <a:off x="1697" y="9457"/>
                  <a:ext cx="9162" cy="4367"/>
                  <a:chOff x="1697" y="9457"/>
                  <a:chExt cx="9162" cy="4367"/>
                </a:xfrm>
              </p:grpSpPr>
              <p:grpSp>
                <p:nvGrpSpPr>
                  <p:cNvPr id="934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697" y="9457"/>
                    <a:ext cx="9162" cy="4367"/>
                    <a:chOff x="2235" y="4052"/>
                    <a:chExt cx="9162" cy="4367"/>
                  </a:xfrm>
                </p:grpSpPr>
                <p:grpSp>
                  <p:nvGrpSpPr>
                    <p:cNvPr id="9350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5" y="4052"/>
                      <a:ext cx="9087" cy="3392"/>
                      <a:chOff x="2235" y="4052"/>
                      <a:chExt cx="9087" cy="3392"/>
                    </a:xfrm>
                  </p:grpSpPr>
                  <p:grpSp>
                    <p:nvGrpSpPr>
                      <p:cNvPr id="9351" name="Group 1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5" y="4052"/>
                        <a:ext cx="8976" cy="3392"/>
                        <a:chOff x="2235" y="4052"/>
                        <a:chExt cx="8976" cy="3392"/>
                      </a:xfrm>
                    </p:grpSpPr>
                    <p:grpSp>
                      <p:nvGrpSpPr>
                        <p:cNvPr id="9352" name="Group 1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35" y="4052"/>
                          <a:ext cx="1605" cy="2278"/>
                          <a:chOff x="2235" y="4052"/>
                          <a:chExt cx="1939" cy="2278"/>
                        </a:xfrm>
                      </p:grpSpPr>
                      <p:grpSp>
                        <p:nvGrpSpPr>
                          <p:cNvPr id="9353" name="Group 1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35" y="4052"/>
                            <a:ext cx="1939" cy="1782"/>
                            <a:chOff x="2563" y="3590"/>
                            <a:chExt cx="1939" cy="1435"/>
                          </a:xfrm>
                        </p:grpSpPr>
                        <p:sp>
                          <p:nvSpPr>
                            <p:cNvPr id="9354" name="Rectangle 1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3" y="3590"/>
                              <a:ext cx="1939" cy="143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grpSp>
                          <p:nvGrpSpPr>
                            <p:cNvPr id="9355" name="Group 13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554" y="4143"/>
                              <a:ext cx="948" cy="882"/>
                              <a:chOff x="990" y="5565"/>
                              <a:chExt cx="1725" cy="1605"/>
                            </a:xfrm>
                          </p:grpSpPr>
                          <p:sp>
                            <p:nvSpPr>
                              <p:cNvPr id="9356" name="Rectangle 1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5565"/>
                                <a:ext cx="1725" cy="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357" name="Rectangle 1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6015"/>
                                <a:ext cx="1725" cy="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358" name="Rectangle 1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6465"/>
                                <a:ext cx="1725" cy="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359" name="Rectangle 1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6915"/>
                                <a:ext cx="1725" cy="25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9360" name="Text Box 14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62" y="4136"/>
                            <a:ext cx="764" cy="219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2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办公区</a:t>
                            </a:r>
                            <a:endParaRPr kumimoji="0" lang="zh-CN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9361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35" y="4952"/>
                          <a:ext cx="8976" cy="2492"/>
                          <a:chOff x="2235" y="4952"/>
                          <a:chExt cx="8976" cy="2492"/>
                        </a:xfrm>
                      </p:grpSpPr>
                      <p:grpSp>
                        <p:nvGrpSpPr>
                          <p:cNvPr id="9362" name="Group 1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0" y="4952"/>
                            <a:ext cx="5310" cy="882"/>
                            <a:chOff x="3840" y="4952"/>
                            <a:chExt cx="5310" cy="882"/>
                          </a:xfrm>
                        </p:grpSpPr>
                        <p:grpSp>
                          <p:nvGrpSpPr>
                            <p:cNvPr id="9363" name="Group 1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40" y="4952"/>
                              <a:ext cx="4149" cy="882"/>
                              <a:chOff x="2835" y="4695"/>
                              <a:chExt cx="11250" cy="1605"/>
                            </a:xfrm>
                          </p:grpSpPr>
                          <p:sp>
                            <p:nvSpPr>
                              <p:cNvPr id="9364" name="Rectangle 1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35" y="4695"/>
                                <a:ext cx="3750" cy="160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365" name="Rectangle 1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85" y="4695"/>
                                <a:ext cx="3750" cy="160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366" name="Rectangle 1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335" y="4695"/>
                                <a:ext cx="3750" cy="160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9367" name="Group 1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989" y="4952"/>
                              <a:ext cx="1161" cy="882"/>
                              <a:chOff x="7989" y="4952"/>
                              <a:chExt cx="2766" cy="882"/>
                            </a:xfrm>
                          </p:grpSpPr>
                          <p:sp>
                            <p:nvSpPr>
                              <p:cNvPr id="9368" name="Rectangle 1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89" y="4952"/>
                                <a:ext cx="1383" cy="882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9369" name="Rectangle 1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372" y="4952"/>
                                <a:ext cx="1383" cy="882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370" name="Group 1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35" y="5490"/>
                            <a:ext cx="8976" cy="1954"/>
                            <a:chOff x="2235" y="5490"/>
                            <a:chExt cx="8976" cy="1954"/>
                          </a:xfrm>
                        </p:grpSpPr>
                        <p:sp>
                          <p:nvSpPr>
                            <p:cNvPr id="9371" name="Rectangle 15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293" y="5834"/>
                              <a:ext cx="918" cy="161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grpSp>
                          <p:nvGrpSpPr>
                            <p:cNvPr id="9372" name="Group 15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35" y="5490"/>
                              <a:ext cx="8058" cy="1954"/>
                              <a:chOff x="2235" y="5490"/>
                              <a:chExt cx="8058" cy="1954"/>
                            </a:xfrm>
                          </p:grpSpPr>
                          <p:grpSp>
                            <p:nvGrpSpPr>
                              <p:cNvPr id="9373" name="Group 15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235" y="6330"/>
                                <a:ext cx="8058" cy="1114"/>
                                <a:chOff x="2235" y="6707"/>
                                <a:chExt cx="8058" cy="1114"/>
                              </a:xfrm>
                            </p:grpSpPr>
                            <p:grpSp>
                              <p:nvGrpSpPr>
                                <p:cNvPr id="9374" name="Group 15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9345" y="6707"/>
                                  <a:ext cx="948" cy="1114"/>
                                  <a:chOff x="8708" y="4258"/>
                                  <a:chExt cx="948" cy="1114"/>
                                </a:xfrm>
                              </p:grpSpPr>
                              <p:sp>
                                <p:nvSpPr>
                                  <p:cNvPr id="9375" name="Rectangle 15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8708" y="5094"/>
                                    <a:ext cx="948" cy="27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9376" name="Rectangle 16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8708" y="4815"/>
                                    <a:ext cx="948" cy="279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9377" name="Rectangle 16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8708" y="4537"/>
                                    <a:ext cx="948" cy="278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9378" name="Rectangle 16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8708" y="4258"/>
                                    <a:ext cx="948" cy="279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379" name="Rectangle 16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579" y="6707"/>
                                  <a:ext cx="1383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9380" name="Rectangle 16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962" y="6707"/>
                                  <a:ext cx="1383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9381" name="Rectangle 1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35" y="6707"/>
                                  <a:ext cx="1578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9382" name="Rectangle 16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13" y="6707"/>
                                  <a:ext cx="1383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9383" name="Rectangle 16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196" y="6707"/>
                                  <a:ext cx="1383" cy="8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9384" name="AutoShape 168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2235" y="5490"/>
                                <a:ext cx="0" cy="139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</p:grpSp>
                  </p:grpSp>
                  <p:grpSp>
                    <p:nvGrpSpPr>
                      <p:cNvPr id="9385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50" y="4052"/>
                        <a:ext cx="2172" cy="2326"/>
                        <a:chOff x="9150" y="4052"/>
                        <a:chExt cx="2172" cy="2326"/>
                      </a:xfrm>
                    </p:grpSpPr>
                    <p:grpSp>
                      <p:nvGrpSpPr>
                        <p:cNvPr id="9386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50" y="4052"/>
                          <a:ext cx="2172" cy="2326"/>
                          <a:chOff x="9150" y="4052"/>
                          <a:chExt cx="2172" cy="2326"/>
                        </a:xfrm>
                      </p:grpSpPr>
                      <p:sp>
                        <p:nvSpPr>
                          <p:cNvPr id="9387" name="Rectangle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V="1">
                            <a:off x="9150" y="4052"/>
                            <a:ext cx="2061" cy="178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388" name="Text Box 17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58" y="4184"/>
                            <a:ext cx="764" cy="219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2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功能教室</a:t>
                            </a:r>
                            <a:endParaRPr kumimoji="0" lang="zh-CN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9389" name="Text Box 17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190" y="4779"/>
                          <a:ext cx="1133" cy="4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饮水处</a:t>
                          </a:r>
                          <a:endParaRPr kumimoji="0" 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390" name="Text Box 1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33" y="6225"/>
                      <a:ext cx="764" cy="2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图书角</a:t>
                      </a: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9391" name="Text Box 1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6" y="10417"/>
                    <a:ext cx="651" cy="9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男厕</a:t>
                    </a:r>
                    <a:endParaRPr kumimoji="0" lang="zh-CN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sp>
              <p:nvSpPr>
                <p:cNvPr id="9392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057" y="10402"/>
                  <a:ext cx="651" cy="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女厕</a:t>
                  </a:r>
                  <a:endParaRPr kumimoji="0" 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grpSp>
            <p:nvGrpSpPr>
              <p:cNvPr id="9393" name="Group 177"/>
              <p:cNvGrpSpPr>
                <a:grpSpLocks/>
              </p:cNvGrpSpPr>
              <p:nvPr/>
            </p:nvGrpSpPr>
            <p:grpSpPr bwMode="auto">
              <a:xfrm>
                <a:off x="1789" y="10508"/>
                <a:ext cx="7247" cy="2074"/>
                <a:chOff x="1789" y="10508"/>
                <a:chExt cx="7247" cy="2074"/>
              </a:xfrm>
            </p:grpSpPr>
            <p:grpSp>
              <p:nvGrpSpPr>
                <p:cNvPr id="9394" name="Group 178"/>
                <p:cNvGrpSpPr>
                  <a:grpSpLocks/>
                </p:cNvGrpSpPr>
                <p:nvPr/>
              </p:nvGrpSpPr>
              <p:grpSpPr bwMode="auto">
                <a:xfrm>
                  <a:off x="3296" y="10508"/>
                  <a:ext cx="4365" cy="713"/>
                  <a:chOff x="3296" y="10508"/>
                  <a:chExt cx="4365" cy="713"/>
                </a:xfrm>
              </p:grpSpPr>
              <p:grpSp>
                <p:nvGrpSpPr>
                  <p:cNvPr id="9395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3296" y="10519"/>
                    <a:ext cx="3177" cy="702"/>
                    <a:chOff x="3296" y="10519"/>
                    <a:chExt cx="3177" cy="702"/>
                  </a:xfrm>
                </p:grpSpPr>
                <p:sp>
                  <p:nvSpPr>
                    <p:cNvPr id="9396" name="Text Box 1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98" y="10519"/>
                      <a:ext cx="1775" cy="6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七、十班</a:t>
                      </a:r>
                      <a:endParaRPr kumimoji="0" 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  <p:sp>
                  <p:nvSpPr>
                    <p:cNvPr id="9397" name="Text Box 1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96" y="10534"/>
                      <a:ext cx="1775" cy="6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七十二班</a:t>
                      </a:r>
                      <a:endParaRPr kumimoji="0" 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9398" name="Text Box 1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32" y="10508"/>
                    <a:ext cx="1629" cy="6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七、八班</a:t>
                    </a:r>
                    <a:endParaRPr kumimoji="0" lang="zh-CN" altLang="en-US" sz="1400" b="1" i="0" u="none" strike="noStrike" cap="none" normalizeH="0" baseline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宋体" pitchFamily="2" charset="-122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sz="1400" b="1" i="0" u="none" strike="noStrike" cap="none" normalizeH="0" baseline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grpSp>
              <p:nvGrpSpPr>
                <p:cNvPr id="9399" name="Group 183"/>
                <p:cNvGrpSpPr>
                  <a:grpSpLocks/>
                </p:cNvGrpSpPr>
                <p:nvPr/>
              </p:nvGrpSpPr>
              <p:grpSpPr bwMode="auto">
                <a:xfrm>
                  <a:off x="1789" y="11839"/>
                  <a:ext cx="7247" cy="743"/>
                  <a:chOff x="1789" y="11839"/>
                  <a:chExt cx="7247" cy="743"/>
                </a:xfrm>
              </p:grpSpPr>
              <p:grpSp>
                <p:nvGrpSpPr>
                  <p:cNvPr id="9400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3276" y="11839"/>
                    <a:ext cx="5760" cy="743"/>
                    <a:chOff x="3276" y="11839"/>
                    <a:chExt cx="5760" cy="743"/>
                  </a:xfrm>
                </p:grpSpPr>
                <p:grpSp>
                  <p:nvGrpSpPr>
                    <p:cNvPr id="9401" name="Group 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52" y="11839"/>
                      <a:ext cx="4384" cy="738"/>
                      <a:chOff x="4652" y="11839"/>
                      <a:chExt cx="4384" cy="738"/>
                    </a:xfrm>
                  </p:grpSpPr>
                  <p:grpSp>
                    <p:nvGrpSpPr>
                      <p:cNvPr id="9402" name="Group 1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032" y="11839"/>
                        <a:ext cx="3004" cy="723"/>
                        <a:chOff x="6032" y="11839"/>
                        <a:chExt cx="3004" cy="723"/>
                      </a:xfrm>
                    </p:grpSpPr>
                    <p:sp>
                      <p:nvSpPr>
                        <p:cNvPr id="9403" name="Text Box 18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32" y="11875"/>
                          <a:ext cx="1775" cy="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七、九班</a:t>
                          </a:r>
                          <a:endParaRPr kumimoji="0" lang="zh-CN" altLang="en-US" sz="14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zh-CN" sz="14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9404" name="Text Box 18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4" y="11839"/>
                          <a:ext cx="1552" cy="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办公室</a:t>
                          </a:r>
                          <a:endParaRPr kumimoji="0" 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9405" name="Text Box 18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52" y="11890"/>
                        <a:ext cx="1775" cy="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14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七十一班</a:t>
                        </a:r>
                        <a:endPara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宋体" pitchFamily="2" charset="-122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  <p:sp>
                  <p:nvSpPr>
                    <p:cNvPr id="9406" name="Text Box 1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76" y="11895"/>
                      <a:ext cx="1775" cy="6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七十三班</a:t>
                      </a:r>
                      <a:endParaRPr kumimoji="0" 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9407" name="Text Box 1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9" y="11892"/>
                    <a:ext cx="1942" cy="6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七十四班</a:t>
                    </a:r>
                    <a:endParaRPr kumimoji="0" lang="zh-CN" sz="14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</p:grpSp>
        </p:grpSp>
        <p:sp>
          <p:nvSpPr>
            <p:cNvPr id="9408" name="Text Box 192"/>
            <p:cNvSpPr txBox="1">
              <a:spLocks noChangeArrowheads="1"/>
            </p:cNvSpPr>
            <p:nvPr/>
          </p:nvSpPr>
          <p:spPr bwMode="auto">
            <a:xfrm>
              <a:off x="4685" y="9181"/>
              <a:ext cx="354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8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东教学楼二层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9409" name="Group 193"/>
          <p:cNvGrpSpPr>
            <a:grpSpLocks/>
          </p:cNvGrpSpPr>
          <p:nvPr/>
        </p:nvGrpSpPr>
        <p:grpSpPr bwMode="auto">
          <a:xfrm>
            <a:off x="6043981" y="3786534"/>
            <a:ext cx="5999163" cy="2965138"/>
            <a:chOff x="1305" y="11835"/>
            <a:chExt cx="9448" cy="4671"/>
          </a:xfrm>
        </p:grpSpPr>
        <p:grpSp>
          <p:nvGrpSpPr>
            <p:cNvPr id="9410" name="Group 194"/>
            <p:cNvGrpSpPr>
              <a:grpSpLocks/>
            </p:cNvGrpSpPr>
            <p:nvPr/>
          </p:nvGrpSpPr>
          <p:grpSpPr bwMode="auto">
            <a:xfrm>
              <a:off x="1584" y="11835"/>
              <a:ext cx="9169" cy="4671"/>
              <a:chOff x="1584" y="11835"/>
              <a:chExt cx="9169" cy="4671"/>
            </a:xfrm>
          </p:grpSpPr>
          <p:grpSp>
            <p:nvGrpSpPr>
              <p:cNvPr id="9411" name="Group 195"/>
              <p:cNvGrpSpPr>
                <a:grpSpLocks/>
              </p:cNvGrpSpPr>
              <p:nvPr/>
            </p:nvGrpSpPr>
            <p:grpSpPr bwMode="auto">
              <a:xfrm>
                <a:off x="1584" y="11835"/>
                <a:ext cx="9169" cy="4671"/>
                <a:chOff x="1584" y="11835"/>
                <a:chExt cx="9169" cy="4671"/>
              </a:xfrm>
            </p:grpSpPr>
            <p:grpSp>
              <p:nvGrpSpPr>
                <p:cNvPr id="9412" name="Group 196"/>
                <p:cNvGrpSpPr>
                  <a:grpSpLocks/>
                </p:cNvGrpSpPr>
                <p:nvPr/>
              </p:nvGrpSpPr>
              <p:grpSpPr bwMode="auto">
                <a:xfrm>
                  <a:off x="1584" y="11835"/>
                  <a:ext cx="9169" cy="4671"/>
                  <a:chOff x="1430" y="12113"/>
                  <a:chExt cx="9169" cy="4671"/>
                </a:xfrm>
              </p:grpSpPr>
              <p:grpSp>
                <p:nvGrpSpPr>
                  <p:cNvPr id="9413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1430" y="12113"/>
                    <a:ext cx="9169" cy="4671"/>
                    <a:chOff x="1430" y="12113"/>
                    <a:chExt cx="9169" cy="4671"/>
                  </a:xfrm>
                </p:grpSpPr>
                <p:grpSp>
                  <p:nvGrpSpPr>
                    <p:cNvPr id="9414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37" y="12113"/>
                      <a:ext cx="9162" cy="4671"/>
                      <a:chOff x="1437" y="12113"/>
                      <a:chExt cx="9162" cy="4671"/>
                    </a:xfrm>
                  </p:grpSpPr>
                  <p:grpSp>
                    <p:nvGrpSpPr>
                      <p:cNvPr id="9415" name="Group 1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37" y="12417"/>
                        <a:ext cx="9162" cy="4367"/>
                        <a:chOff x="1697" y="9457"/>
                        <a:chExt cx="9162" cy="4367"/>
                      </a:xfrm>
                    </p:grpSpPr>
                    <p:grpSp>
                      <p:nvGrpSpPr>
                        <p:cNvPr id="9416" name="Group 2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7" y="9457"/>
                          <a:ext cx="9162" cy="4367"/>
                          <a:chOff x="2235" y="4052"/>
                          <a:chExt cx="9162" cy="4367"/>
                        </a:xfrm>
                      </p:grpSpPr>
                      <p:grpSp>
                        <p:nvGrpSpPr>
                          <p:cNvPr id="9417" name="Group 2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35" y="4052"/>
                            <a:ext cx="9087" cy="3392"/>
                            <a:chOff x="2235" y="4052"/>
                            <a:chExt cx="9087" cy="3392"/>
                          </a:xfrm>
                        </p:grpSpPr>
                        <p:grpSp>
                          <p:nvGrpSpPr>
                            <p:cNvPr id="9418" name="Group 20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35" y="4052"/>
                              <a:ext cx="8976" cy="3392"/>
                              <a:chOff x="2235" y="4052"/>
                              <a:chExt cx="8976" cy="3392"/>
                            </a:xfrm>
                          </p:grpSpPr>
                          <p:grpSp>
                            <p:nvGrpSpPr>
                              <p:cNvPr id="9419" name="Group 20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235" y="4052"/>
                                <a:ext cx="1605" cy="2278"/>
                                <a:chOff x="2235" y="4052"/>
                                <a:chExt cx="1939" cy="2278"/>
                              </a:xfrm>
                            </p:grpSpPr>
                            <p:grpSp>
                              <p:nvGrpSpPr>
                                <p:cNvPr id="9420" name="Group 20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35" y="4052"/>
                                  <a:ext cx="1939" cy="1782"/>
                                  <a:chOff x="2563" y="3590"/>
                                  <a:chExt cx="1939" cy="1435"/>
                                </a:xfrm>
                              </p:grpSpPr>
                              <p:sp>
                                <p:nvSpPr>
                                  <p:cNvPr id="9421" name="Rectangle 20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563" y="3590"/>
                                    <a:ext cx="1939" cy="143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grpSp>
                                <p:nvGrpSpPr>
                                  <p:cNvPr id="9422" name="Group 20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554" y="4143"/>
                                    <a:ext cx="948" cy="882"/>
                                    <a:chOff x="990" y="5565"/>
                                    <a:chExt cx="1725" cy="1605"/>
                                  </a:xfrm>
                                </p:grpSpPr>
                                <p:sp>
                                  <p:nvSpPr>
                                    <p:cNvPr id="9423" name="Rectangle 20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990" y="5565"/>
                                      <a:ext cx="1725" cy="45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sp>
                                  <p:nvSpPr>
                                    <p:cNvPr id="9424" name="Rectangle 20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990" y="6015"/>
                                      <a:ext cx="1725" cy="45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sp>
                                  <p:nvSpPr>
                                    <p:cNvPr id="9425" name="Rectangle 20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990" y="6465"/>
                                      <a:ext cx="1725" cy="45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sp>
                                  <p:nvSpPr>
                                    <p:cNvPr id="9426" name="Rectangle 21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990" y="6915"/>
                                      <a:ext cx="1725" cy="25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9427" name="Text Box 211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462" y="4136"/>
                                  <a:ext cx="764" cy="2194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just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zh-CN" altLang="en-US" sz="1200" b="0" i="0" u="none" strike="noStrike" cap="none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  <a:ea typeface="宋体" pitchFamily="2" charset="-122"/>
                                      <a:cs typeface="宋体" pitchFamily="2" charset="-122"/>
                                    </a:rPr>
                                    <a:t>办公区</a:t>
                                  </a:r>
                                  <a:endParaRPr kumimoji="0" lang="zh-CN" sz="1800" b="0" i="0" u="none" strike="noStrike" cap="none" normalizeH="0" baseline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ea typeface="宋体" pitchFamily="2" charset="-122"/>
                                    <a:cs typeface="宋体" pitchFamily="2" charset="-122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9428" name="Group 2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235" y="4952"/>
                                <a:ext cx="8976" cy="2492"/>
                                <a:chOff x="2235" y="4952"/>
                                <a:chExt cx="8976" cy="2492"/>
                              </a:xfrm>
                            </p:grpSpPr>
                            <p:grpSp>
                              <p:nvGrpSpPr>
                                <p:cNvPr id="9429" name="Group 2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840" y="4952"/>
                                  <a:ext cx="5310" cy="882"/>
                                  <a:chOff x="3840" y="4952"/>
                                  <a:chExt cx="5310" cy="882"/>
                                </a:xfrm>
                              </p:grpSpPr>
                              <p:grpSp>
                                <p:nvGrpSpPr>
                                  <p:cNvPr id="9430" name="Group 21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840" y="4952"/>
                                    <a:ext cx="4149" cy="882"/>
                                    <a:chOff x="2835" y="4695"/>
                                    <a:chExt cx="11250" cy="1605"/>
                                  </a:xfrm>
                                </p:grpSpPr>
                                <p:sp>
                                  <p:nvSpPr>
                                    <p:cNvPr id="9431" name="Rectangle 21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835" y="4695"/>
                                      <a:ext cx="3750" cy="160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sp>
                                  <p:nvSpPr>
                                    <p:cNvPr id="9432" name="Rectangle 21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85" y="4695"/>
                                      <a:ext cx="3750" cy="160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sp>
                                  <p:nvSpPr>
                                    <p:cNvPr id="9433" name="Rectangle 21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0335" y="4695"/>
                                      <a:ext cx="3750" cy="160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9434" name="Group 2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7989" y="4952"/>
                                    <a:ext cx="1161" cy="882"/>
                                    <a:chOff x="7989" y="4952"/>
                                    <a:chExt cx="2766" cy="882"/>
                                  </a:xfrm>
                                </p:grpSpPr>
                                <p:sp>
                                  <p:nvSpPr>
                                    <p:cNvPr id="9435" name="Rectangle 2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989" y="4952"/>
                                      <a:ext cx="1383" cy="882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sp>
                                  <p:nvSpPr>
                                    <p:cNvPr id="9436" name="Rectangle 2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9372" y="4952"/>
                                      <a:ext cx="1383" cy="882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9437" name="Group 2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35" y="5490"/>
                                  <a:ext cx="8976" cy="1954"/>
                                  <a:chOff x="2235" y="5490"/>
                                  <a:chExt cx="8976" cy="1954"/>
                                </a:xfrm>
                              </p:grpSpPr>
                              <p:sp>
                                <p:nvSpPr>
                                  <p:cNvPr id="9438" name="Rectangle 22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0293" y="5834"/>
                                    <a:ext cx="918" cy="161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grpSp>
                                <p:nvGrpSpPr>
                                  <p:cNvPr id="9439" name="Group 22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235" y="5490"/>
                                    <a:ext cx="8058" cy="1954"/>
                                    <a:chOff x="2235" y="5490"/>
                                    <a:chExt cx="8058" cy="1954"/>
                                  </a:xfrm>
                                </p:grpSpPr>
                                <p:grpSp>
                                  <p:nvGrpSpPr>
                                    <p:cNvPr id="9440" name="Group 22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235" y="6330"/>
                                      <a:ext cx="8058" cy="1114"/>
                                      <a:chOff x="2235" y="6707"/>
                                      <a:chExt cx="8058" cy="1114"/>
                                    </a:xfrm>
                                  </p:grpSpPr>
                                  <p:grpSp>
                                    <p:nvGrpSpPr>
                                      <p:cNvPr id="9441" name="Group 225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9345" y="6707"/>
                                        <a:ext cx="948" cy="1114"/>
                                        <a:chOff x="8708" y="4258"/>
                                        <a:chExt cx="948" cy="1114"/>
                                      </a:xfrm>
                                    </p:grpSpPr>
                                    <p:sp>
                                      <p:nvSpPr>
                                        <p:cNvPr id="9442" name="Rectangle 226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 flipV="1">
                                          <a:off x="8708" y="5094"/>
                                          <a:ext cx="948" cy="278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9443" name="Rectangle 22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 flipV="1">
                                          <a:off x="8708" y="4815"/>
                                          <a:ext cx="948" cy="279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9444" name="Rectangle 22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 flipV="1">
                                          <a:off x="8708" y="4537"/>
                                          <a:ext cx="948" cy="278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9445" name="Rectangle 229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 flipV="1">
                                          <a:off x="8708" y="4258"/>
                                          <a:ext cx="948" cy="279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9446" name="Rectangle 23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579" y="6707"/>
                                        <a:ext cx="1383" cy="882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9447" name="Rectangle 2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7962" y="6707"/>
                                        <a:ext cx="1383" cy="882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9448" name="Rectangle 23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235" y="6707"/>
                                        <a:ext cx="1578" cy="882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9449" name="Rectangle 23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813" y="6707"/>
                                        <a:ext cx="1383" cy="882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9450" name="Rectangle 23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196" y="6707"/>
                                        <a:ext cx="1383" cy="882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9451" name="AutoShape 235"/>
                                    <p:cNvCxnSpPr>
                                      <a:cxnSpLocks noChangeShapeType="1"/>
                                    </p:cNvCxnSpPr>
                                    <p:nvPr/>
                                  </p:nvCxnSpPr>
                                  <p:spPr bwMode="auto">
                                    <a:xfrm>
                                      <a:off x="2235" y="5490"/>
                                      <a:ext cx="0" cy="1397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</p:cxnSp>
                              </p:grpSp>
                            </p:grpSp>
                          </p:grpSp>
                        </p:grpSp>
                        <p:grpSp>
                          <p:nvGrpSpPr>
                            <p:cNvPr id="9452" name="Group 2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9150" y="4052"/>
                              <a:ext cx="2172" cy="2326"/>
                              <a:chOff x="9150" y="4052"/>
                              <a:chExt cx="2172" cy="2326"/>
                            </a:xfrm>
                          </p:grpSpPr>
                          <p:grpSp>
                            <p:nvGrpSpPr>
                              <p:cNvPr id="9453" name="Group 23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9150" y="4052"/>
                                <a:ext cx="2172" cy="2326"/>
                                <a:chOff x="9150" y="4052"/>
                                <a:chExt cx="2172" cy="2326"/>
                              </a:xfrm>
                            </p:grpSpPr>
                            <p:sp>
                              <p:nvSpPr>
                                <p:cNvPr id="9454" name="Rectangle 23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9150" y="4052"/>
                                  <a:ext cx="2061" cy="1782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9455" name="Text Box 23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0558" y="4184"/>
                                  <a:ext cx="764" cy="2194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just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zh-CN" altLang="en-US" sz="1200" b="0" i="0" u="none" strike="noStrike" cap="none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  <a:ea typeface="宋体" pitchFamily="2" charset="-122"/>
                                      <a:cs typeface="宋体" pitchFamily="2" charset="-122"/>
                                    </a:rPr>
                                    <a:t>功能教室</a:t>
                                  </a:r>
                                  <a:endParaRPr kumimoji="0" lang="zh-CN" sz="1800" b="0" i="0" u="none" strike="noStrike" cap="none" normalizeH="0" baseline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ea typeface="宋体" pitchFamily="2" charset="-122"/>
                                    <a:cs typeface="宋体" pitchFamily="2" charset="-122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9456" name="Text Box 240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190" y="4779"/>
                                <a:ext cx="1133" cy="48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just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zh-CN" altLang="en-US" sz="1200" b="0" i="0" u="none" strike="noStrike" cap="none" normalizeH="0" baseline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ea typeface="宋体" pitchFamily="2" charset="-122"/>
                                    <a:cs typeface="宋体" pitchFamily="2" charset="-122"/>
                                  </a:rPr>
                                  <a:t>饮水处</a:t>
                                </a:r>
                                <a:endParaRPr kumimoji="0" lang="zh-CN" sz="1800" b="0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ea typeface="宋体" pitchFamily="2" charset="-122"/>
                                  <a:cs typeface="宋体" pitchFamily="2" charset="-122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9457" name="Text Box 24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33" y="6225"/>
                            <a:ext cx="764" cy="219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zh-CN" altLang="zh-CN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9458" name="Text Box 2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66" y="10417"/>
                          <a:ext cx="651" cy="97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男厕</a:t>
                          </a:r>
                          <a:endParaRPr kumimoji="0" 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9459" name="Text Box 2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23" y="12113"/>
                        <a:ext cx="3544" cy="7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东教学楼一层</a:t>
                        </a:r>
                        <a:endParaRPr kumimoji="0" 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460" name="Group 2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30" y="13496"/>
                      <a:ext cx="7329" cy="2055"/>
                      <a:chOff x="1430" y="13496"/>
                      <a:chExt cx="7329" cy="2055"/>
                    </a:xfrm>
                  </p:grpSpPr>
                  <p:grpSp>
                    <p:nvGrpSpPr>
                      <p:cNvPr id="9461" name="Group 2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08" y="13496"/>
                        <a:ext cx="4407" cy="726"/>
                        <a:chOff x="3268" y="10536"/>
                        <a:chExt cx="4407" cy="726"/>
                      </a:xfrm>
                    </p:grpSpPr>
                    <p:grpSp>
                      <p:nvGrpSpPr>
                        <p:cNvPr id="9462" name="Group 2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68" y="10562"/>
                          <a:ext cx="3163" cy="700"/>
                          <a:chOff x="3268" y="10562"/>
                          <a:chExt cx="3163" cy="700"/>
                        </a:xfrm>
                      </p:grpSpPr>
                      <p:sp>
                        <p:nvSpPr>
                          <p:cNvPr id="9463" name="Text Box 24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6" y="10575"/>
                            <a:ext cx="1775" cy="6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400" b="1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七、四班</a:t>
                            </a:r>
                            <a:endParaRPr kumimoji="0" lang="zh-CN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9464" name="Text Box 24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68" y="10562"/>
                            <a:ext cx="1605" cy="6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400" b="1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七</a:t>
                            </a:r>
                            <a:r>
                              <a:rPr lang="zh-CN" altLang="en-US" sz="1400" b="1" dirty="0">
                                <a:solidFill>
                                  <a:srgbClr val="C00000"/>
                                </a:solidFill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、</a:t>
                            </a:r>
                            <a:r>
                              <a:rPr kumimoji="0" lang="zh-CN" altLang="en-US" sz="1400" b="1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二班</a:t>
                            </a:r>
                            <a:endParaRPr kumimoji="0" lang="zh-CN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9465" name="Text Box 24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46" y="10536"/>
                          <a:ext cx="1629" cy="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七、六班</a:t>
                          </a:r>
                          <a:endParaRPr kumimoji="0" lang="zh-CN" alt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zh-CN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9466" name="Group 2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30" y="14809"/>
                        <a:ext cx="7329" cy="742"/>
                        <a:chOff x="1430" y="14809"/>
                        <a:chExt cx="7329" cy="742"/>
                      </a:xfrm>
                    </p:grpSpPr>
                    <p:grpSp>
                      <p:nvGrpSpPr>
                        <p:cNvPr id="9467" name="Group 2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30" y="14809"/>
                          <a:ext cx="6103" cy="742"/>
                          <a:chOff x="1430" y="14809"/>
                          <a:chExt cx="6103" cy="742"/>
                        </a:xfrm>
                      </p:grpSpPr>
                      <p:grpSp>
                        <p:nvGrpSpPr>
                          <p:cNvPr id="9468" name="Group 2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30" y="14809"/>
                            <a:ext cx="4695" cy="742"/>
                            <a:chOff x="1430" y="14809"/>
                            <a:chExt cx="4695" cy="742"/>
                          </a:xfrm>
                        </p:grpSpPr>
                        <p:grpSp>
                          <p:nvGrpSpPr>
                            <p:cNvPr id="9469" name="Group 2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30" y="14809"/>
                              <a:ext cx="3073" cy="733"/>
                              <a:chOff x="1430" y="14809"/>
                              <a:chExt cx="3073" cy="733"/>
                            </a:xfrm>
                          </p:grpSpPr>
                          <p:sp>
                            <p:nvSpPr>
                              <p:cNvPr id="9470" name="Text Box 254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30" y="14809"/>
                                <a:ext cx="1942" cy="687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just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altLang="zh-CN" sz="1600" b="0" i="0" u="none" strike="noStrike" cap="none" normalizeH="0" baseline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ea typeface="宋体" pitchFamily="2" charset="-122"/>
                                    <a:cs typeface="宋体" pitchFamily="2" charset="-122"/>
                                  </a:rPr>
                                  <a:t> </a:t>
                                </a:r>
                                <a:r>
                                  <a:rPr kumimoji="0" lang="zh-CN" altLang="en-US" sz="1600" b="0" i="0" u="none" strike="noStrike" cap="none" normalizeH="0" baseline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ea typeface="宋体" pitchFamily="2" charset="-122"/>
                                    <a:cs typeface="宋体" pitchFamily="2" charset="-122"/>
                                  </a:rPr>
                                  <a:t>办公室</a:t>
                                </a:r>
                                <a:endParaRPr kumimoji="0" lang="zh-CN" sz="1800" b="0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ea typeface="宋体" pitchFamily="2" charset="-122"/>
                                  <a:cs typeface="宋体" pitchFamily="2" charset="-122"/>
                                </a:endParaRPr>
                              </a:p>
                            </p:txBody>
                          </p:sp>
                          <p:sp>
                            <p:nvSpPr>
                              <p:cNvPr id="9471" name="Text Box 255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16" y="14855"/>
                                <a:ext cx="1487" cy="687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just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zh-CN" altLang="en-US" sz="1400" b="1" i="0" u="none" strike="noStrike" cap="none" normalizeH="0" baseline="0" dirty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latin typeface="Calibri" pitchFamily="34" charset="0"/>
                                    <a:ea typeface="宋体" pitchFamily="2" charset="-122"/>
                                    <a:cs typeface="宋体" pitchFamily="2" charset="-122"/>
                                  </a:rPr>
                                  <a:t>七、一班</a:t>
                                </a:r>
                                <a:endParaRPr kumimoji="0" lang="zh-CN" sz="1400" b="1" i="0" u="none" strike="noStrike" cap="none" normalizeH="0" baseline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Arial" pitchFamily="34" charset="0"/>
                                  <a:ea typeface="宋体" pitchFamily="2" charset="-122"/>
                                  <a:cs typeface="宋体" pitchFamily="2" charset="-122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9472" name="Text Box 25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50" y="14864"/>
                              <a:ext cx="1775" cy="6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just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zh-CN" altLang="en-US" sz="1400" b="1" i="0" u="none" strike="noStrike" cap="none" normalizeH="0" baseline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libri" pitchFamily="34" charset="0"/>
                                  <a:ea typeface="宋体" pitchFamily="2" charset="-122"/>
                                  <a:cs typeface="宋体" pitchFamily="2" charset="-122"/>
                                </a:rPr>
                                <a:t>七、三班</a:t>
                              </a:r>
                              <a:endParaRPr kumimoji="0" lang="zh-CN" altLang="en-US" sz="1400" b="1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Times New Roman" pitchFamily="18" charset="0"/>
                                <a:ea typeface="宋体" pitchFamily="2" charset="-122"/>
                                <a:cs typeface="宋体" pitchFamily="2" charset="-122"/>
                              </a:endParaRPr>
                            </a:p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zh-CN" sz="1400" b="1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Arial" pitchFamily="34" charset="0"/>
                                <a:ea typeface="宋体" pitchFamily="2" charset="-122"/>
                                <a:cs typeface="宋体" pitchFamily="2" charset="-122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473" name="Text Box 25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58" y="14863"/>
                            <a:ext cx="1775" cy="6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400" b="1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七、五班</a:t>
                            </a:r>
                            <a:endParaRPr kumimoji="0" lang="zh-CN" altLang="en-US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zh-CN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9474" name="Text Box 2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58" y="14852"/>
                          <a:ext cx="1601" cy="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七、七班</a:t>
                          </a:r>
                          <a:endParaRPr kumimoji="0" lang="zh-CN" alt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zh-CN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9475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97" y="13362"/>
                    <a:ext cx="651" cy="9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女厕</a:t>
                    </a:r>
                    <a:endParaRPr kumimoji="0" lang="zh-CN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sp>
              <p:nvSpPr>
                <p:cNvPr id="9476" name="Text Box 260"/>
                <p:cNvSpPr txBox="1">
                  <a:spLocks noChangeArrowheads="1"/>
                </p:cNvSpPr>
                <p:nvPr/>
              </p:nvSpPr>
              <p:spPr bwMode="auto">
                <a:xfrm>
                  <a:off x="2925" y="12271"/>
                  <a:ext cx="542" cy="4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门</a:t>
                  </a:r>
                  <a:endParaRPr kumimoji="0" 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sp>
            <p:nvSpPr>
              <p:cNvPr id="9477" name="Text Box 261"/>
              <p:cNvSpPr txBox="1">
                <a:spLocks noChangeArrowheads="1"/>
              </p:cNvSpPr>
              <p:nvPr/>
            </p:nvSpPr>
            <p:spPr bwMode="auto">
              <a:xfrm>
                <a:off x="9840" y="15299"/>
                <a:ext cx="542" cy="4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门</a:t>
                </a:r>
                <a:endParaRPr kumimoji="0" 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9478" name="Text Box 262"/>
            <p:cNvSpPr txBox="1">
              <a:spLocks noChangeArrowheads="1"/>
            </p:cNvSpPr>
            <p:nvPr/>
          </p:nvSpPr>
          <p:spPr bwMode="auto">
            <a:xfrm>
              <a:off x="1305" y="13961"/>
              <a:ext cx="542" cy="4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门</a:t>
              </a:r>
              <a:endParaRPr kumimoji="0" 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19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963" y="356806"/>
            <a:ext cx="1024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西教学楼平面图</a:t>
            </a:r>
            <a:endParaRPr lang="zh-CN" altLang="en-US" sz="2400" dirty="0">
              <a:latin typeface="+mj-ea"/>
              <a:ea typeface="+mj-ea"/>
            </a:endParaRPr>
          </a:p>
        </p:txBody>
      </p:sp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322520" y="1465028"/>
            <a:ext cx="5720054" cy="2258416"/>
            <a:chOff x="1540" y="1472"/>
            <a:chExt cx="7511" cy="3163"/>
          </a:xfrm>
        </p:grpSpPr>
        <p:grpSp>
          <p:nvGrpSpPr>
            <p:cNvPr id="8194" name="Group 2"/>
            <p:cNvGrpSpPr>
              <a:grpSpLocks/>
            </p:cNvGrpSpPr>
            <p:nvPr/>
          </p:nvGrpSpPr>
          <p:grpSpPr bwMode="auto">
            <a:xfrm>
              <a:off x="1540" y="1735"/>
              <a:ext cx="7511" cy="2900"/>
              <a:chOff x="1540" y="4070"/>
              <a:chExt cx="7511" cy="2900"/>
            </a:xfrm>
          </p:grpSpPr>
          <p:grpSp>
            <p:nvGrpSpPr>
              <p:cNvPr id="8195" name="Group 3"/>
              <p:cNvGrpSpPr>
                <a:grpSpLocks/>
              </p:cNvGrpSpPr>
              <p:nvPr/>
            </p:nvGrpSpPr>
            <p:grpSpPr bwMode="auto">
              <a:xfrm>
                <a:off x="1540" y="4070"/>
                <a:ext cx="7511" cy="2900"/>
                <a:chOff x="1540" y="4070"/>
                <a:chExt cx="7511" cy="2900"/>
              </a:xfrm>
            </p:grpSpPr>
            <p:grpSp>
              <p:nvGrpSpPr>
                <p:cNvPr id="8196" name="Group 4"/>
                <p:cNvGrpSpPr>
                  <a:grpSpLocks/>
                </p:cNvGrpSpPr>
                <p:nvPr/>
              </p:nvGrpSpPr>
              <p:grpSpPr bwMode="auto">
                <a:xfrm>
                  <a:off x="1540" y="4070"/>
                  <a:ext cx="7511" cy="2900"/>
                  <a:chOff x="1540" y="4070"/>
                  <a:chExt cx="7511" cy="2900"/>
                </a:xfrm>
              </p:grpSpPr>
              <p:grpSp>
                <p:nvGrpSpPr>
                  <p:cNvPr id="819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40" y="4070"/>
                    <a:ext cx="7395" cy="2778"/>
                    <a:chOff x="1540" y="4070"/>
                    <a:chExt cx="7395" cy="2778"/>
                  </a:xfrm>
                </p:grpSpPr>
                <p:grpSp>
                  <p:nvGrpSpPr>
                    <p:cNvPr id="8198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0" y="4070"/>
                      <a:ext cx="7395" cy="2778"/>
                      <a:chOff x="1540" y="4070"/>
                      <a:chExt cx="7395" cy="2778"/>
                    </a:xfrm>
                  </p:grpSpPr>
                  <p:grpSp>
                    <p:nvGrpSpPr>
                      <p:cNvPr id="8199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40" y="4070"/>
                        <a:ext cx="7395" cy="2778"/>
                        <a:chOff x="1540" y="4070"/>
                        <a:chExt cx="7395" cy="2778"/>
                      </a:xfrm>
                    </p:grpSpPr>
                    <p:grpSp>
                      <p:nvGrpSpPr>
                        <p:cNvPr id="8200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40" y="4070"/>
                          <a:ext cx="7395" cy="2778"/>
                          <a:chOff x="1440" y="2250"/>
                          <a:chExt cx="13455" cy="5055"/>
                        </a:xfrm>
                      </p:grpSpPr>
                      <p:grpSp>
                        <p:nvGrpSpPr>
                          <p:cNvPr id="8201" name="Group 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40" y="2250"/>
                            <a:ext cx="13455" cy="5055"/>
                            <a:chOff x="525" y="2115"/>
                            <a:chExt cx="13455" cy="5055"/>
                          </a:xfrm>
                        </p:grpSpPr>
                        <p:grpSp>
                          <p:nvGrpSpPr>
                            <p:cNvPr id="8202" name="Group 1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25" y="2115"/>
                              <a:ext cx="13455" cy="5055"/>
                              <a:chOff x="525" y="2115"/>
                              <a:chExt cx="13455" cy="5055"/>
                            </a:xfrm>
                          </p:grpSpPr>
                          <p:sp>
                            <p:nvSpPr>
                              <p:cNvPr id="8203" name="Rectangl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5" y="2385"/>
                                <a:ext cx="2190" cy="261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grpSp>
                            <p:nvGrpSpPr>
                              <p:cNvPr id="8204" name="Group 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990" y="2115"/>
                                <a:ext cx="12990" cy="5055"/>
                                <a:chOff x="990" y="2115"/>
                                <a:chExt cx="12990" cy="5055"/>
                              </a:xfrm>
                            </p:grpSpPr>
                            <p:grpSp>
                              <p:nvGrpSpPr>
                                <p:cNvPr id="8205" name="Group 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990" y="5565"/>
                                  <a:ext cx="1725" cy="1605"/>
                                  <a:chOff x="990" y="5565"/>
                                  <a:chExt cx="1725" cy="1605"/>
                                </a:xfrm>
                              </p:grpSpPr>
                              <p:sp>
                                <p:nvSpPr>
                                  <p:cNvPr id="8206" name="Rectangle 1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5565"/>
                                    <a:ext cx="1725" cy="4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8207" name="Rectangle 1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6015"/>
                                    <a:ext cx="1725" cy="4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8208" name="Rectangle 1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6465"/>
                                    <a:ext cx="1725" cy="4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8209" name="Rectangle 1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6915"/>
                                    <a:ext cx="1725" cy="25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8210" name="Group 1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50" y="2115"/>
                                  <a:ext cx="12330" cy="5055"/>
                                  <a:chOff x="1650" y="2115"/>
                                  <a:chExt cx="12330" cy="5055"/>
                                </a:xfrm>
                              </p:grpSpPr>
                              <p:grpSp>
                                <p:nvGrpSpPr>
                                  <p:cNvPr id="8211" name="Group 1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730" y="2115"/>
                                    <a:ext cx="11250" cy="5055"/>
                                    <a:chOff x="2730" y="2115"/>
                                    <a:chExt cx="11250" cy="5055"/>
                                  </a:xfrm>
                                </p:grpSpPr>
                                <p:grpSp>
                                  <p:nvGrpSpPr>
                                    <p:cNvPr id="8212" name="Group 20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730" y="5565"/>
                                      <a:ext cx="11250" cy="1605"/>
                                      <a:chOff x="2835" y="4695"/>
                                      <a:chExt cx="11250" cy="1605"/>
                                    </a:xfrm>
                                  </p:grpSpPr>
                                  <p:sp>
                                    <p:nvSpPr>
                                      <p:cNvPr id="8213" name="Rectangle 2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835" y="4695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14" name="Rectangle 2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585" y="4695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15" name="Rectangle 2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335" y="4695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8216" name="Group 2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465" y="2115"/>
                                      <a:ext cx="7500" cy="2880"/>
                                      <a:chOff x="6465" y="2115"/>
                                      <a:chExt cx="7500" cy="2880"/>
                                    </a:xfrm>
                                  </p:grpSpPr>
                                  <p:sp>
                                    <p:nvSpPr>
                                      <p:cNvPr id="8217" name="Rectangle 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465" y="3390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18" name="Rectangle 2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15" y="2115"/>
                                        <a:ext cx="3750" cy="288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19" name="Rectangle 2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211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20" name="Rectangle 2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256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21" name="Rectangle 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301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22" name="Rectangle 3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346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8223" name="Group 31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50" y="3390"/>
                                    <a:ext cx="4815" cy="1605"/>
                                    <a:chOff x="1650" y="3390"/>
                                    <a:chExt cx="4815" cy="1605"/>
                                  </a:xfrm>
                                </p:grpSpPr>
                                <p:sp>
                                  <p:nvSpPr>
                                    <p:cNvPr id="8224" name="Rectangle 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15" y="3390"/>
                                      <a:ext cx="3750" cy="160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8225" name="AutoShape 33"/>
                                    <p:cNvCxnSpPr>
                                      <a:cxnSpLocks noChangeShapeType="1"/>
                                    </p:cNvCxnSpPr>
                                    <p:nvPr/>
                                  </p:nvCxnSpPr>
                                  <p:spPr bwMode="auto">
                                    <a:xfrm>
                                      <a:off x="1650" y="3465"/>
                                      <a:ext cx="0" cy="153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</p:cxnSp>
                              </p:grpSp>
                            </p:grpSp>
                          </p:grpSp>
                        </p:grpSp>
                        <p:cxnSp>
                          <p:nvCxnSpPr>
                            <p:cNvPr id="8226" name="AutoShape 3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990" y="3465"/>
                              <a:ext cx="0" cy="210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  <p:cxnSp>
                        <p:nvCxnSpPr>
                          <p:cNvPr id="8227" name="AutoShape 3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905" y="3600"/>
                            <a:ext cx="66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</p:grpSp>
                    <p:sp>
                      <p:nvSpPr>
                        <p:cNvPr id="8228" name="Text Box 3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50" y="4951"/>
                          <a:ext cx="1909" cy="7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九、十五班</a:t>
                          </a:r>
                          <a:endParaRPr kumimoji="0" lang="zh-CN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8229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50" y="4229"/>
                        <a:ext cx="764" cy="21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西厅</a:t>
                        </a:r>
                        <a:endParaRPr kumimoji="0" 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  <p:sp>
                  <p:nvSpPr>
                    <p:cNvPr id="8230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49" y="4951"/>
                      <a:ext cx="1909" cy="7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九、十四班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8231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9" y="6172"/>
                    <a:ext cx="1909" cy="7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九、十六班</a:t>
                    </a:r>
                    <a:endParaRPr kumimoji="0" lang="zh-CN" sz="16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823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42" y="6146"/>
                    <a:ext cx="1909" cy="7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九、十三班</a:t>
                    </a:r>
                    <a:endParaRPr kumimoji="0" lang="zh-CN" sz="16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sp>
              <p:nvSpPr>
                <p:cNvPr id="823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8155" y="4079"/>
                  <a:ext cx="764" cy="2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东厅</a:t>
                  </a:r>
                  <a:endParaRPr kumimoji="0" 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sp>
            <p:nvSpPr>
              <p:cNvPr id="8234" name="Text Box 42"/>
              <p:cNvSpPr txBox="1">
                <a:spLocks noChangeArrowheads="1"/>
              </p:cNvSpPr>
              <p:nvPr/>
            </p:nvSpPr>
            <p:spPr bwMode="auto">
              <a:xfrm>
                <a:off x="3209" y="6098"/>
                <a:ext cx="1909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办公室</a:t>
                </a:r>
                <a:endParaRPr kumimoji="0" 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8235" name="Text Box 43"/>
            <p:cNvSpPr txBox="1">
              <a:spLocks noChangeArrowheads="1"/>
            </p:cNvSpPr>
            <p:nvPr/>
          </p:nvSpPr>
          <p:spPr bwMode="auto">
            <a:xfrm>
              <a:off x="3508" y="1472"/>
              <a:ext cx="354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西教学楼四层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8236" name="Group 44"/>
          <p:cNvGrpSpPr>
            <a:grpSpLocks/>
          </p:cNvGrpSpPr>
          <p:nvPr/>
        </p:nvGrpSpPr>
        <p:grpSpPr bwMode="auto">
          <a:xfrm>
            <a:off x="497884" y="3889070"/>
            <a:ext cx="5286227" cy="2141229"/>
            <a:chOff x="1704" y="4641"/>
            <a:chExt cx="7395" cy="3371"/>
          </a:xfrm>
        </p:grpSpPr>
        <p:grpSp>
          <p:nvGrpSpPr>
            <p:cNvPr id="8237" name="Group 45"/>
            <p:cNvGrpSpPr>
              <a:grpSpLocks/>
            </p:cNvGrpSpPr>
            <p:nvPr/>
          </p:nvGrpSpPr>
          <p:grpSpPr bwMode="auto">
            <a:xfrm>
              <a:off x="1704" y="5164"/>
              <a:ext cx="7395" cy="2848"/>
              <a:chOff x="1540" y="4070"/>
              <a:chExt cx="7395" cy="2848"/>
            </a:xfrm>
          </p:grpSpPr>
          <p:grpSp>
            <p:nvGrpSpPr>
              <p:cNvPr id="8238" name="Group 46"/>
              <p:cNvGrpSpPr>
                <a:grpSpLocks/>
              </p:cNvGrpSpPr>
              <p:nvPr/>
            </p:nvGrpSpPr>
            <p:grpSpPr bwMode="auto">
              <a:xfrm>
                <a:off x="1540" y="4070"/>
                <a:ext cx="7395" cy="2848"/>
                <a:chOff x="1540" y="4070"/>
                <a:chExt cx="7395" cy="2848"/>
              </a:xfrm>
            </p:grpSpPr>
            <p:grpSp>
              <p:nvGrpSpPr>
                <p:cNvPr id="8239" name="Group 47"/>
                <p:cNvGrpSpPr>
                  <a:grpSpLocks/>
                </p:cNvGrpSpPr>
                <p:nvPr/>
              </p:nvGrpSpPr>
              <p:grpSpPr bwMode="auto">
                <a:xfrm>
                  <a:off x="1540" y="4070"/>
                  <a:ext cx="7395" cy="2848"/>
                  <a:chOff x="1540" y="4070"/>
                  <a:chExt cx="7395" cy="2848"/>
                </a:xfrm>
              </p:grpSpPr>
              <p:grpSp>
                <p:nvGrpSpPr>
                  <p:cNvPr id="824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540" y="4070"/>
                    <a:ext cx="7395" cy="2778"/>
                    <a:chOff x="1540" y="4070"/>
                    <a:chExt cx="7395" cy="2778"/>
                  </a:xfrm>
                </p:grpSpPr>
                <p:grpSp>
                  <p:nvGrpSpPr>
                    <p:cNvPr id="8241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0" y="4070"/>
                      <a:ext cx="7395" cy="2778"/>
                      <a:chOff x="1540" y="4070"/>
                      <a:chExt cx="7395" cy="2778"/>
                    </a:xfrm>
                  </p:grpSpPr>
                  <p:grpSp>
                    <p:nvGrpSpPr>
                      <p:cNvPr id="8242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40" y="4070"/>
                        <a:ext cx="7395" cy="2778"/>
                        <a:chOff x="1540" y="4070"/>
                        <a:chExt cx="7395" cy="2778"/>
                      </a:xfrm>
                    </p:grpSpPr>
                    <p:grpSp>
                      <p:nvGrpSpPr>
                        <p:cNvPr id="8243" name="Group 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40" y="4070"/>
                          <a:ext cx="7395" cy="2778"/>
                          <a:chOff x="1440" y="2250"/>
                          <a:chExt cx="13455" cy="5055"/>
                        </a:xfrm>
                      </p:grpSpPr>
                      <p:grpSp>
                        <p:nvGrpSpPr>
                          <p:cNvPr id="8244" name="Group 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40" y="2250"/>
                            <a:ext cx="13455" cy="5055"/>
                            <a:chOff x="525" y="2115"/>
                            <a:chExt cx="13455" cy="5055"/>
                          </a:xfrm>
                        </p:grpSpPr>
                        <p:grpSp>
                          <p:nvGrpSpPr>
                            <p:cNvPr id="8245" name="Group 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25" y="2115"/>
                              <a:ext cx="13455" cy="5055"/>
                              <a:chOff x="525" y="2115"/>
                              <a:chExt cx="13455" cy="5055"/>
                            </a:xfrm>
                          </p:grpSpPr>
                          <p:sp>
                            <p:nvSpPr>
                              <p:cNvPr id="8246" name="Rectangl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5" y="2385"/>
                                <a:ext cx="2190" cy="261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grpSp>
                            <p:nvGrpSpPr>
                              <p:cNvPr id="8247" name="Group 5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990" y="2115"/>
                                <a:ext cx="12990" cy="5055"/>
                                <a:chOff x="990" y="2115"/>
                                <a:chExt cx="12990" cy="5055"/>
                              </a:xfrm>
                            </p:grpSpPr>
                            <p:grpSp>
                              <p:nvGrpSpPr>
                                <p:cNvPr id="8248" name="Group 5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990" y="5565"/>
                                  <a:ext cx="1725" cy="1605"/>
                                  <a:chOff x="990" y="5565"/>
                                  <a:chExt cx="1725" cy="1605"/>
                                </a:xfrm>
                              </p:grpSpPr>
                              <p:sp>
                                <p:nvSpPr>
                                  <p:cNvPr id="8249" name="Rectangle 5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5565"/>
                                    <a:ext cx="1725" cy="4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8250" name="Rectangle 5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6015"/>
                                    <a:ext cx="1725" cy="4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8251" name="Rectangle 5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6465"/>
                                    <a:ext cx="1725" cy="4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8252" name="Rectangle 6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6915"/>
                                    <a:ext cx="1725" cy="25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8253" name="Group 6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50" y="2115"/>
                                  <a:ext cx="12330" cy="5055"/>
                                  <a:chOff x="1650" y="2115"/>
                                  <a:chExt cx="12330" cy="5055"/>
                                </a:xfrm>
                              </p:grpSpPr>
                              <p:grpSp>
                                <p:nvGrpSpPr>
                                  <p:cNvPr id="8254" name="Group 6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730" y="2115"/>
                                    <a:ext cx="11250" cy="5055"/>
                                    <a:chOff x="2730" y="2115"/>
                                    <a:chExt cx="11250" cy="5055"/>
                                  </a:xfrm>
                                </p:grpSpPr>
                                <p:grpSp>
                                  <p:nvGrpSpPr>
                                    <p:cNvPr id="8255" name="Group 6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730" y="5565"/>
                                      <a:ext cx="11250" cy="1605"/>
                                      <a:chOff x="2835" y="4695"/>
                                      <a:chExt cx="11250" cy="1605"/>
                                    </a:xfrm>
                                  </p:grpSpPr>
                                  <p:sp>
                                    <p:nvSpPr>
                                      <p:cNvPr id="8256" name="Rectangle 6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835" y="4695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57" name="Rectangle 6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585" y="4695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58" name="Rectangle 6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335" y="4695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8259" name="Group 6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465" y="2115"/>
                                      <a:ext cx="7500" cy="2880"/>
                                      <a:chOff x="6465" y="2115"/>
                                      <a:chExt cx="7500" cy="2880"/>
                                    </a:xfrm>
                                  </p:grpSpPr>
                                  <p:sp>
                                    <p:nvSpPr>
                                      <p:cNvPr id="8260" name="Rectangle 6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465" y="3390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61" name="Rectangle 6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15" y="2115"/>
                                        <a:ext cx="3750" cy="288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62" name="Rectangle 7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211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63" name="Rectangle 7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256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64" name="Rectangle 7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301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65" name="Rectangle 7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346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8266" name="Group 7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50" y="3390"/>
                                    <a:ext cx="4815" cy="1605"/>
                                    <a:chOff x="1650" y="3390"/>
                                    <a:chExt cx="4815" cy="1605"/>
                                  </a:xfrm>
                                </p:grpSpPr>
                                <p:sp>
                                  <p:nvSpPr>
                                    <p:cNvPr id="8267" name="Rectangle 7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15" y="3390"/>
                                      <a:ext cx="3750" cy="160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8268" name="AutoShape 76"/>
                                    <p:cNvCxnSpPr>
                                      <a:cxnSpLocks noChangeShapeType="1"/>
                                    </p:cNvCxnSpPr>
                                    <p:nvPr/>
                                  </p:nvCxnSpPr>
                                  <p:spPr bwMode="auto">
                                    <a:xfrm>
                                      <a:off x="1650" y="3465"/>
                                      <a:ext cx="0" cy="153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</p:cxnSp>
                              </p:grpSp>
                            </p:grpSp>
                          </p:grpSp>
                        </p:grpSp>
                        <p:cxnSp>
                          <p:nvCxnSpPr>
                            <p:cNvPr id="8269" name="AutoShape 7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990" y="3465"/>
                              <a:ext cx="0" cy="210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  <p:cxnSp>
                        <p:nvCxnSpPr>
                          <p:cNvPr id="8270" name="AutoShape 7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905" y="3600"/>
                            <a:ext cx="66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</p:grpSp>
                    <p:sp>
                      <p:nvSpPr>
                        <p:cNvPr id="8271" name="Text Box 7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90" y="4953"/>
                          <a:ext cx="1909" cy="7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九、十班</a:t>
                          </a:r>
                          <a:endParaRPr kumimoji="0" lang="zh-CN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8272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58" y="4289"/>
                        <a:ext cx="1056" cy="21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实验区</a:t>
                        </a:r>
                        <a:endParaRPr kumimoji="0" 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  <p:sp>
                  <p:nvSpPr>
                    <p:cNvPr id="8273" name="Text Box 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77" y="4953"/>
                      <a:ext cx="1909" cy="7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九、十一班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8274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9" y="6120"/>
                    <a:ext cx="1909" cy="7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九、九班</a:t>
                    </a:r>
                    <a:endParaRPr kumimoji="0" lang="zh-CN" sz="16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8275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08" y="6092"/>
                    <a:ext cx="1909" cy="7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九、十二班</a:t>
                    </a:r>
                    <a:endParaRPr kumimoji="0" lang="zh-CN" sz="16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sp>
              <p:nvSpPr>
                <p:cNvPr id="8276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8155" y="4159"/>
                  <a:ext cx="764" cy="2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去往办公区</a:t>
                  </a:r>
                  <a:endParaRPr kumimoji="0" 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sp>
            <p:nvSpPr>
              <p:cNvPr id="8277" name="Text Box 85"/>
              <p:cNvSpPr txBox="1">
                <a:spLocks noChangeArrowheads="1"/>
              </p:cNvSpPr>
              <p:nvPr/>
            </p:nvSpPr>
            <p:spPr bwMode="auto">
              <a:xfrm>
                <a:off x="3163" y="6092"/>
                <a:ext cx="1909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办公室</a:t>
                </a:r>
                <a:endParaRPr kumimoji="0" 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8278" name="Text Box 86"/>
            <p:cNvSpPr txBox="1">
              <a:spLocks noChangeArrowheads="1"/>
            </p:cNvSpPr>
            <p:nvPr/>
          </p:nvSpPr>
          <p:spPr bwMode="auto">
            <a:xfrm>
              <a:off x="3665" y="4641"/>
              <a:ext cx="354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西教学楼三层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8279" name="Group 87"/>
          <p:cNvGrpSpPr>
            <a:grpSpLocks/>
          </p:cNvGrpSpPr>
          <p:nvPr/>
        </p:nvGrpSpPr>
        <p:grpSpPr bwMode="auto">
          <a:xfrm>
            <a:off x="6379534" y="1460952"/>
            <a:ext cx="5480910" cy="2159568"/>
            <a:chOff x="1688" y="8164"/>
            <a:chExt cx="7624" cy="3132"/>
          </a:xfrm>
        </p:grpSpPr>
        <p:grpSp>
          <p:nvGrpSpPr>
            <p:cNvPr id="8280" name="Group 88"/>
            <p:cNvGrpSpPr>
              <a:grpSpLocks/>
            </p:cNvGrpSpPr>
            <p:nvPr/>
          </p:nvGrpSpPr>
          <p:grpSpPr bwMode="auto">
            <a:xfrm>
              <a:off x="1688" y="8433"/>
              <a:ext cx="7624" cy="2863"/>
              <a:chOff x="1540" y="4070"/>
              <a:chExt cx="7624" cy="2863"/>
            </a:xfrm>
          </p:grpSpPr>
          <p:grpSp>
            <p:nvGrpSpPr>
              <p:cNvPr id="8281" name="Group 89"/>
              <p:cNvGrpSpPr>
                <a:grpSpLocks/>
              </p:cNvGrpSpPr>
              <p:nvPr/>
            </p:nvGrpSpPr>
            <p:grpSpPr bwMode="auto">
              <a:xfrm>
                <a:off x="1540" y="4070"/>
                <a:ext cx="7624" cy="2863"/>
                <a:chOff x="1540" y="4070"/>
                <a:chExt cx="7624" cy="2863"/>
              </a:xfrm>
            </p:grpSpPr>
            <p:grpSp>
              <p:nvGrpSpPr>
                <p:cNvPr id="8282" name="Group 90"/>
                <p:cNvGrpSpPr>
                  <a:grpSpLocks/>
                </p:cNvGrpSpPr>
                <p:nvPr/>
              </p:nvGrpSpPr>
              <p:grpSpPr bwMode="auto">
                <a:xfrm>
                  <a:off x="1540" y="4070"/>
                  <a:ext cx="7624" cy="2863"/>
                  <a:chOff x="1540" y="4070"/>
                  <a:chExt cx="7624" cy="2863"/>
                </a:xfrm>
              </p:grpSpPr>
              <p:grpSp>
                <p:nvGrpSpPr>
                  <p:cNvPr id="828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540" y="4070"/>
                    <a:ext cx="7395" cy="2778"/>
                    <a:chOff x="1540" y="4070"/>
                    <a:chExt cx="7395" cy="2778"/>
                  </a:xfrm>
                </p:grpSpPr>
                <p:grpSp>
                  <p:nvGrpSpPr>
                    <p:cNvPr id="8284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0" y="4070"/>
                      <a:ext cx="7395" cy="2778"/>
                      <a:chOff x="1540" y="4070"/>
                      <a:chExt cx="7395" cy="2778"/>
                    </a:xfrm>
                  </p:grpSpPr>
                  <p:grpSp>
                    <p:nvGrpSpPr>
                      <p:cNvPr id="8285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40" y="4070"/>
                        <a:ext cx="7395" cy="2778"/>
                        <a:chOff x="1540" y="4070"/>
                        <a:chExt cx="7395" cy="2778"/>
                      </a:xfrm>
                    </p:grpSpPr>
                    <p:grpSp>
                      <p:nvGrpSpPr>
                        <p:cNvPr id="8286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40" y="4070"/>
                          <a:ext cx="7395" cy="2778"/>
                          <a:chOff x="1440" y="2250"/>
                          <a:chExt cx="13455" cy="5055"/>
                        </a:xfrm>
                      </p:grpSpPr>
                      <p:grpSp>
                        <p:nvGrpSpPr>
                          <p:cNvPr id="8287" name="Group 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40" y="2250"/>
                            <a:ext cx="13455" cy="5055"/>
                            <a:chOff x="525" y="2115"/>
                            <a:chExt cx="13455" cy="5055"/>
                          </a:xfrm>
                        </p:grpSpPr>
                        <p:grpSp>
                          <p:nvGrpSpPr>
                            <p:cNvPr id="8288" name="Group 9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25" y="2115"/>
                              <a:ext cx="13455" cy="5055"/>
                              <a:chOff x="525" y="2115"/>
                              <a:chExt cx="13455" cy="5055"/>
                            </a:xfrm>
                          </p:grpSpPr>
                          <p:sp>
                            <p:nvSpPr>
                              <p:cNvPr id="8289" name="Rectangle 9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5" y="2385"/>
                                <a:ext cx="2190" cy="261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grpSp>
                            <p:nvGrpSpPr>
                              <p:cNvPr id="8290" name="Group 9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990" y="2115"/>
                                <a:ext cx="12990" cy="5055"/>
                                <a:chOff x="990" y="2115"/>
                                <a:chExt cx="12990" cy="5055"/>
                              </a:xfrm>
                            </p:grpSpPr>
                            <p:grpSp>
                              <p:nvGrpSpPr>
                                <p:cNvPr id="8291" name="Group 9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990" y="5565"/>
                                  <a:ext cx="1725" cy="1605"/>
                                  <a:chOff x="990" y="5565"/>
                                  <a:chExt cx="1725" cy="1605"/>
                                </a:xfrm>
                              </p:grpSpPr>
                              <p:sp>
                                <p:nvSpPr>
                                  <p:cNvPr id="8292" name="Rectangle 10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5565"/>
                                    <a:ext cx="1725" cy="4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8293" name="Rectangle 10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6015"/>
                                    <a:ext cx="1725" cy="4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8294" name="Rectangle 10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6465"/>
                                    <a:ext cx="1725" cy="45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8295" name="Rectangle 10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90" y="6915"/>
                                    <a:ext cx="1725" cy="255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8296" name="Group 10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50" y="2115"/>
                                  <a:ext cx="12330" cy="5055"/>
                                  <a:chOff x="1650" y="2115"/>
                                  <a:chExt cx="12330" cy="5055"/>
                                </a:xfrm>
                              </p:grpSpPr>
                              <p:grpSp>
                                <p:nvGrpSpPr>
                                  <p:cNvPr id="8297" name="Group 105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730" y="2115"/>
                                    <a:ext cx="11250" cy="5055"/>
                                    <a:chOff x="2730" y="2115"/>
                                    <a:chExt cx="11250" cy="5055"/>
                                  </a:xfrm>
                                </p:grpSpPr>
                                <p:grpSp>
                                  <p:nvGrpSpPr>
                                    <p:cNvPr id="8298" name="Group 106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730" y="5565"/>
                                      <a:ext cx="11250" cy="1605"/>
                                      <a:chOff x="2835" y="4695"/>
                                      <a:chExt cx="11250" cy="1605"/>
                                    </a:xfrm>
                                  </p:grpSpPr>
                                  <p:sp>
                                    <p:nvSpPr>
                                      <p:cNvPr id="8299" name="Rectangle 10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835" y="4695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300" name="Rectangle 10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585" y="4695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301" name="Rectangle 10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335" y="4695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8302" name="Group 110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465" y="2115"/>
                                      <a:ext cx="7500" cy="2880"/>
                                      <a:chOff x="6465" y="2115"/>
                                      <a:chExt cx="7500" cy="2880"/>
                                    </a:xfrm>
                                  </p:grpSpPr>
                                  <p:sp>
                                    <p:nvSpPr>
                                      <p:cNvPr id="8303" name="Rectangle 11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465" y="3390"/>
                                        <a:ext cx="3750" cy="160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304" name="Rectangle 1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15" y="2115"/>
                                        <a:ext cx="3750" cy="288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305" name="Rectangle 1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211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306" name="Rectangle 11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256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307" name="Rectangle 11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301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8308" name="Rectangle 11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230" y="3465"/>
                                        <a:ext cx="1725" cy="45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zh-CN" altLang="en-US"/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8309" name="Group 117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50" y="3390"/>
                                    <a:ext cx="4815" cy="1605"/>
                                    <a:chOff x="1650" y="3390"/>
                                    <a:chExt cx="4815" cy="1605"/>
                                  </a:xfrm>
                                </p:grpSpPr>
                                <p:sp>
                                  <p:nvSpPr>
                                    <p:cNvPr id="8310" name="Rectangle 11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15" y="3390"/>
                                      <a:ext cx="3750" cy="160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8311" name="AutoShape 119"/>
                                    <p:cNvCxnSpPr>
                                      <a:cxnSpLocks noChangeShapeType="1"/>
                                    </p:cNvCxnSpPr>
                                    <p:nvPr/>
                                  </p:nvCxnSpPr>
                                  <p:spPr bwMode="auto">
                                    <a:xfrm>
                                      <a:off x="1650" y="3465"/>
                                      <a:ext cx="0" cy="153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</p:cxnSp>
                              </p:grpSp>
                            </p:grpSp>
                          </p:grpSp>
                        </p:grpSp>
                        <p:cxnSp>
                          <p:nvCxnSpPr>
                            <p:cNvPr id="8312" name="AutoShape 12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990" y="3465"/>
                              <a:ext cx="0" cy="210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  <p:cxnSp>
                        <p:nvCxnSpPr>
                          <p:cNvPr id="8313" name="AutoShape 12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905" y="3600"/>
                            <a:ext cx="66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</p:grpSp>
                    <p:sp>
                      <p:nvSpPr>
                        <p:cNvPr id="8314" name="Text Box 1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90" y="4946"/>
                          <a:ext cx="1909" cy="7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九、八班</a:t>
                          </a:r>
                          <a:endParaRPr kumimoji="0" lang="zh-CN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8315" name="Text Box 1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86" y="4285"/>
                        <a:ext cx="937" cy="21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实验区</a:t>
                        </a:r>
                        <a:endParaRPr kumimoji="0" 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  <p:sp>
                  <p:nvSpPr>
                    <p:cNvPr id="8316" name="Text Box 1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89" y="4946"/>
                      <a:ext cx="1909" cy="7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九、六班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8317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9" y="6135"/>
                    <a:ext cx="1909" cy="7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九、五班</a:t>
                    </a:r>
                    <a:endParaRPr kumimoji="0" lang="zh-CN" sz="16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8318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5" y="6115"/>
                    <a:ext cx="1909" cy="7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办公室</a:t>
                    </a:r>
                    <a:endParaRPr kumimoji="0" lang="zh-CN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  <a:cs typeface="宋体" pitchFamily="2" charset="-122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sp>
              <p:nvSpPr>
                <p:cNvPr id="8319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8155" y="4162"/>
                  <a:ext cx="764" cy="2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去往办公区</a:t>
                  </a:r>
                  <a:endParaRPr kumimoji="0" 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sp>
            <p:nvSpPr>
              <p:cNvPr id="8320" name="Text Box 128"/>
              <p:cNvSpPr txBox="1">
                <a:spLocks noChangeArrowheads="1"/>
              </p:cNvSpPr>
              <p:nvPr/>
            </p:nvSpPr>
            <p:spPr bwMode="auto">
              <a:xfrm>
                <a:off x="3099" y="6089"/>
                <a:ext cx="1909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6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九、七班</a:t>
                </a:r>
                <a:endParaRPr kumimoji="0" lang="zh-CN" sz="16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8321" name="Text Box 129"/>
            <p:cNvSpPr txBox="1">
              <a:spLocks noChangeArrowheads="1"/>
            </p:cNvSpPr>
            <p:nvPr/>
          </p:nvSpPr>
          <p:spPr bwMode="auto">
            <a:xfrm>
              <a:off x="3685" y="8164"/>
              <a:ext cx="354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西教学楼二层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8323" name="Group 131"/>
          <p:cNvGrpSpPr>
            <a:grpSpLocks/>
          </p:cNvGrpSpPr>
          <p:nvPr/>
        </p:nvGrpSpPr>
        <p:grpSpPr bwMode="auto">
          <a:xfrm>
            <a:off x="6555956" y="4132199"/>
            <a:ext cx="5724524" cy="1938978"/>
            <a:chOff x="1785" y="12062"/>
            <a:chExt cx="8411" cy="3054"/>
          </a:xfrm>
        </p:grpSpPr>
        <p:sp>
          <p:nvSpPr>
            <p:cNvPr id="8324" name="Text Box 132"/>
            <p:cNvSpPr txBox="1">
              <a:spLocks noChangeArrowheads="1"/>
            </p:cNvSpPr>
            <p:nvPr/>
          </p:nvSpPr>
          <p:spPr bwMode="auto">
            <a:xfrm>
              <a:off x="8956" y="13645"/>
              <a:ext cx="692" cy="41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8325" name="Group 133"/>
            <p:cNvGrpSpPr>
              <a:grpSpLocks/>
            </p:cNvGrpSpPr>
            <p:nvPr/>
          </p:nvGrpSpPr>
          <p:grpSpPr bwMode="auto">
            <a:xfrm>
              <a:off x="1785" y="12062"/>
              <a:ext cx="8411" cy="3054"/>
              <a:chOff x="1785" y="12062"/>
              <a:chExt cx="8411" cy="3054"/>
            </a:xfrm>
          </p:grpSpPr>
          <p:grpSp>
            <p:nvGrpSpPr>
              <p:cNvPr id="8326" name="Group 134"/>
              <p:cNvGrpSpPr>
                <a:grpSpLocks/>
              </p:cNvGrpSpPr>
              <p:nvPr/>
            </p:nvGrpSpPr>
            <p:grpSpPr bwMode="auto">
              <a:xfrm>
                <a:off x="1785" y="12090"/>
                <a:ext cx="8411" cy="2820"/>
                <a:chOff x="1585" y="12521"/>
                <a:chExt cx="8411" cy="2820"/>
              </a:xfrm>
            </p:grpSpPr>
            <p:grpSp>
              <p:nvGrpSpPr>
                <p:cNvPr id="8327" name="Group 135"/>
                <p:cNvGrpSpPr>
                  <a:grpSpLocks/>
                </p:cNvGrpSpPr>
                <p:nvPr/>
              </p:nvGrpSpPr>
              <p:grpSpPr bwMode="auto">
                <a:xfrm>
                  <a:off x="1585" y="12521"/>
                  <a:ext cx="8411" cy="2820"/>
                  <a:chOff x="1585" y="12521"/>
                  <a:chExt cx="8411" cy="2820"/>
                </a:xfrm>
              </p:grpSpPr>
              <p:grpSp>
                <p:nvGrpSpPr>
                  <p:cNvPr id="8328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585" y="12521"/>
                    <a:ext cx="7397" cy="2808"/>
                    <a:chOff x="1585" y="12521"/>
                    <a:chExt cx="7397" cy="2808"/>
                  </a:xfrm>
                </p:grpSpPr>
                <p:grpSp>
                  <p:nvGrpSpPr>
                    <p:cNvPr id="8329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5" y="12521"/>
                      <a:ext cx="7397" cy="2784"/>
                      <a:chOff x="1585" y="12521"/>
                      <a:chExt cx="7397" cy="2784"/>
                    </a:xfrm>
                  </p:grpSpPr>
                  <p:grpSp>
                    <p:nvGrpSpPr>
                      <p:cNvPr id="8330" name="Group 1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5" y="12521"/>
                        <a:ext cx="7397" cy="2784"/>
                        <a:chOff x="1585" y="12521"/>
                        <a:chExt cx="7397" cy="2784"/>
                      </a:xfrm>
                    </p:grpSpPr>
                    <p:grpSp>
                      <p:nvGrpSpPr>
                        <p:cNvPr id="8331" name="Group 1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5" y="12521"/>
                          <a:ext cx="7397" cy="2784"/>
                          <a:chOff x="1585" y="12521"/>
                          <a:chExt cx="7397" cy="2784"/>
                        </a:xfrm>
                      </p:grpSpPr>
                      <p:grpSp>
                        <p:nvGrpSpPr>
                          <p:cNvPr id="8332" name="Group 1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85" y="12521"/>
                            <a:ext cx="7397" cy="2784"/>
                            <a:chOff x="1585" y="12521"/>
                            <a:chExt cx="7397" cy="2784"/>
                          </a:xfrm>
                        </p:grpSpPr>
                        <p:grpSp>
                          <p:nvGrpSpPr>
                            <p:cNvPr id="8333" name="Group 1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91" y="14417"/>
                              <a:ext cx="600" cy="882"/>
                              <a:chOff x="990" y="5565"/>
                              <a:chExt cx="1725" cy="1605"/>
                            </a:xfrm>
                          </p:grpSpPr>
                          <p:sp>
                            <p:nvSpPr>
                              <p:cNvPr id="8334" name="Rectangle 1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5565"/>
                                <a:ext cx="1725" cy="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8335" name="Rectangle 1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6015"/>
                                <a:ext cx="1725" cy="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8336" name="Rectangle 1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6465"/>
                                <a:ext cx="1725" cy="45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8337" name="Rectangle 1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90" y="6915"/>
                                <a:ext cx="1725" cy="25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8338" name="Group 1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585" y="12521"/>
                              <a:ext cx="7397" cy="2784"/>
                              <a:chOff x="1585" y="12521"/>
                              <a:chExt cx="7397" cy="2784"/>
                            </a:xfrm>
                          </p:grpSpPr>
                          <p:grpSp>
                            <p:nvGrpSpPr>
                              <p:cNvPr id="8339" name="Group 14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587" y="12521"/>
                                <a:ext cx="7395" cy="2778"/>
                                <a:chOff x="1587" y="12521"/>
                                <a:chExt cx="7395" cy="2778"/>
                              </a:xfrm>
                            </p:grpSpPr>
                            <p:cxnSp>
                              <p:nvCxnSpPr>
                                <p:cNvPr id="8340" name="AutoShape 148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1587" y="13868"/>
                                  <a:ext cx="0" cy="1431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grpSp>
                              <p:nvGrpSpPr>
                                <p:cNvPr id="8341" name="Group 14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587" y="12521"/>
                                  <a:ext cx="7395" cy="2778"/>
                                  <a:chOff x="1587" y="12521"/>
                                  <a:chExt cx="7395" cy="2778"/>
                                </a:xfrm>
                              </p:grpSpPr>
                              <p:grpSp>
                                <p:nvGrpSpPr>
                                  <p:cNvPr id="8342" name="Group 15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791" y="12521"/>
                                    <a:ext cx="6191" cy="2778"/>
                                    <a:chOff x="4496" y="12661"/>
                                    <a:chExt cx="6191" cy="2778"/>
                                  </a:xfrm>
                                </p:grpSpPr>
                                <p:grpSp>
                                  <p:nvGrpSpPr>
                                    <p:cNvPr id="8343" name="Group 15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4505" y="12661"/>
                                      <a:ext cx="6182" cy="2778"/>
                                      <a:chOff x="2730" y="2115"/>
                                      <a:chExt cx="11250" cy="5055"/>
                                    </a:xfrm>
                                  </p:grpSpPr>
                                  <p:grpSp>
                                    <p:nvGrpSpPr>
                                      <p:cNvPr id="8344" name="Group 15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730" y="5565"/>
                                        <a:ext cx="11250" cy="1605"/>
                                        <a:chOff x="2835" y="4695"/>
                                        <a:chExt cx="11250" cy="1605"/>
                                      </a:xfrm>
                                    </p:grpSpPr>
                                    <p:sp>
                                      <p:nvSpPr>
                                        <p:cNvPr id="8345" name="Rectangle 15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835" y="4695"/>
                                          <a:ext cx="3750" cy="1605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346" name="Rectangle 154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6585" y="4695"/>
                                          <a:ext cx="3750" cy="1605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347" name="Rectangle 155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0335" y="4695"/>
                                          <a:ext cx="3750" cy="1605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</p:grpSp>
                                  <p:grpSp>
                                    <p:nvGrpSpPr>
                                      <p:cNvPr id="8348" name="Group 156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6465" y="2115"/>
                                        <a:ext cx="7500" cy="2880"/>
                                        <a:chOff x="6465" y="2115"/>
                                        <a:chExt cx="7500" cy="2880"/>
                                      </a:xfrm>
                                    </p:grpSpPr>
                                    <p:sp>
                                      <p:nvSpPr>
                                        <p:cNvPr id="8349" name="Rectangle 15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6465" y="3390"/>
                                          <a:ext cx="3750" cy="1605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350" name="Rectangle 15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0215" y="2115"/>
                                          <a:ext cx="3750" cy="2880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351" name="Rectangle 159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0230" y="2115"/>
                                          <a:ext cx="1725" cy="450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352" name="Rectangle 16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0230" y="2565"/>
                                          <a:ext cx="1725" cy="450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353" name="Rectangle 1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0230" y="3015"/>
                                          <a:ext cx="1725" cy="450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354" name="Rectangle 162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0230" y="3465"/>
                                          <a:ext cx="1725" cy="450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rgbClr val="FFFFFF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zh-CN" altLang="en-US"/>
                                        </a:p>
                                      </p:txBody>
                                    </p:sp>
                                  </p:grpSp>
                                </p:grpSp>
                                <p:sp>
                                  <p:nvSpPr>
                                    <p:cNvPr id="8355" name="Rectangle 16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496" y="13362"/>
                                      <a:ext cx="2061" cy="882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356" name="Group 16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587" y="12666"/>
                                    <a:ext cx="1204" cy="1435"/>
                                    <a:chOff x="1587" y="12666"/>
                                    <a:chExt cx="1204" cy="1435"/>
                                  </a:xfrm>
                                </p:grpSpPr>
                                <p:sp>
                                  <p:nvSpPr>
                                    <p:cNvPr id="8357" name="Rectangle 16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587" y="12666"/>
                                      <a:ext cx="1204" cy="143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zh-CN" alt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8358" name="AutoShape 166"/>
                                    <p:cNvCxnSpPr>
                                      <a:cxnSpLocks noChangeShapeType="1"/>
                                    </p:cNvCxnSpPr>
                                    <p:nvPr/>
                                  </p:nvCxnSpPr>
                                  <p:spPr bwMode="auto">
                                    <a:xfrm>
                                      <a:off x="1977" y="13160"/>
                                      <a:ext cx="1" cy="922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</p:cxnSp>
                              </p:grpSp>
                            </p:grpSp>
                          </p:grpSp>
                          <p:cxnSp>
                            <p:nvCxnSpPr>
                              <p:cNvPr id="8359" name="AutoShape 167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1585" y="15305"/>
                                <a:ext cx="2907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sp>
                        <p:nvSpPr>
                          <p:cNvPr id="8360" name="Text Box 16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42" y="12753"/>
                            <a:ext cx="1001" cy="130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just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zh-CN" altLang="en-US" sz="12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ea typeface="宋体" pitchFamily="2" charset="-122"/>
                                <a:cs typeface="宋体" pitchFamily="2" charset="-122"/>
                              </a:rPr>
                              <a:t>实验区</a:t>
                            </a:r>
                            <a:endParaRPr kumimoji="0" lang="zh-CN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宋体" pitchFamily="2" charset="-122"/>
                              <a:cs typeface="宋体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8361" name="Text Box 1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89" y="13393"/>
                          <a:ext cx="1909" cy="7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九、四班</a:t>
                          </a:r>
                          <a:endParaRPr kumimoji="0" lang="zh-CN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8362" name="Text Box 1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97" y="13385"/>
                        <a:ext cx="1909" cy="7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1600" b="1" i="0" u="none" strike="noStrike" cap="none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九、二班</a:t>
                        </a:r>
                        <a:endParaRPr kumimoji="0" 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  <p:sp>
                  <p:nvSpPr>
                    <p:cNvPr id="8363" name="Text Box 1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6" y="14531"/>
                      <a:ext cx="1909" cy="7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九、三班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sp>
                <p:nvSpPr>
                  <p:cNvPr id="8364" name="Text Box 1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8" y="14543"/>
                    <a:ext cx="2828" cy="7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宋体" pitchFamily="2" charset="-122"/>
                      </a:rPr>
                      <a:t>九、一班</a:t>
                    </a:r>
                    <a:endParaRPr kumimoji="0" lang="zh-CN" sz="16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</p:grpSp>
            <p:sp>
              <p:nvSpPr>
                <p:cNvPr id="8365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3109" y="14533"/>
                  <a:ext cx="1909" cy="7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办公室</a:t>
                  </a:r>
                  <a:endParaRPr kumimoji="0" 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sp>
            <p:nvSpPr>
              <p:cNvPr id="8366" name="Text Box 174"/>
              <p:cNvSpPr txBox="1">
                <a:spLocks noChangeArrowheads="1"/>
              </p:cNvSpPr>
              <p:nvPr/>
            </p:nvSpPr>
            <p:spPr bwMode="auto">
              <a:xfrm>
                <a:off x="8333" y="12062"/>
                <a:ext cx="766" cy="60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门</a:t>
                </a:r>
                <a:endParaRPr kumimoji="0" 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8367" name="Text Box 175"/>
              <p:cNvSpPr txBox="1">
                <a:spLocks noChangeArrowheads="1"/>
              </p:cNvSpPr>
              <p:nvPr/>
            </p:nvSpPr>
            <p:spPr bwMode="auto">
              <a:xfrm>
                <a:off x="1843" y="14509"/>
                <a:ext cx="766" cy="60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门</a:t>
                </a:r>
                <a:endParaRPr kumimoji="0" 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</p:grpSp>
      <p:sp>
        <p:nvSpPr>
          <p:cNvPr id="8368" name="Text Box 176"/>
          <p:cNvSpPr txBox="1">
            <a:spLocks noChangeArrowheads="1"/>
          </p:cNvSpPr>
          <p:nvPr/>
        </p:nvSpPr>
        <p:spPr bwMode="auto">
          <a:xfrm>
            <a:off x="7852815" y="3835179"/>
            <a:ext cx="22510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西教学楼一层</a:t>
            </a:r>
            <a:endParaRPr kumimoji="0" lang="zh-CN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9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760" y="2056026"/>
            <a:ext cx="118687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8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预祝所有考生考试顺利</a:t>
            </a:r>
            <a:r>
              <a:rPr lang="en-US" altLang="zh-CN" sz="8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zh-CN" altLang="en-US" sz="8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3.jpg"/>
          <p:cNvPicPr>
            <a:picLocks noChangeAspect="1" noChangeArrowheads="1"/>
          </p:cNvPicPr>
          <p:nvPr/>
        </p:nvPicPr>
        <p:blipFill>
          <a:blip r:embed="rId2" cstate="print"/>
          <a:srcRect t="13056" b="7579"/>
          <a:stretch>
            <a:fillRect/>
          </a:stretch>
        </p:blipFill>
        <p:spPr bwMode="auto">
          <a:xfrm>
            <a:off x="3471169" y="692458"/>
            <a:ext cx="8362762" cy="547752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069" y="586965"/>
            <a:ext cx="2778634" cy="1090916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>
                <a:latin typeface="方正粗黑宋简体" pitchFamily="2" charset="-122"/>
                <a:ea typeface="方正粗黑宋简体" pitchFamily="2" charset="-122"/>
              </a:rPr>
              <a:t>学校位置：</a:t>
            </a:r>
            <a:endParaRPr lang="zh-CN" altLang="en-US" sz="48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E697451-84D9-4B02-B549-A6BEF6A3971F}"/>
              </a:ext>
            </a:extLst>
          </p:cNvPr>
          <p:cNvSpPr/>
          <p:nvPr/>
        </p:nvSpPr>
        <p:spPr>
          <a:xfrm>
            <a:off x="372650" y="1837680"/>
            <a:ext cx="27494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振华西道和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r>
              <a:rPr lang="zh-CN" altLang="en-US" sz="4000" b="1" dirty="0">
                <a:solidFill>
                  <a:srgbClr val="FF0000"/>
                </a:solidFill>
              </a:rPr>
              <a:t>泉旺路交口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.jpg"/>
          <p:cNvPicPr>
            <a:picLocks noChangeAspect="1" noChangeArrowheads="1"/>
          </p:cNvPicPr>
          <p:nvPr/>
        </p:nvPicPr>
        <p:blipFill>
          <a:blip r:embed="rId3" cstate="print"/>
          <a:srcRect t="8682" b="17365"/>
          <a:stretch>
            <a:fillRect/>
          </a:stretch>
        </p:blipFill>
        <p:spPr bwMode="auto">
          <a:xfrm>
            <a:off x="0" y="0"/>
            <a:ext cx="12364872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1924" y="825625"/>
            <a:ext cx="7081024" cy="2095128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rgbClr val="7030A0"/>
                </a:solidFill>
                <a:latin typeface="华文琥珀" pitchFamily="2" charset="-122"/>
                <a:ea typeface="华文琥珀" pitchFamily="2" charset="-122"/>
              </a:rPr>
              <a:t>北院区待考区</a:t>
            </a:r>
            <a:br>
              <a:rPr lang="en-US" altLang="zh-CN" sz="4800" b="1" dirty="0">
                <a:solidFill>
                  <a:srgbClr val="7030A0"/>
                </a:solidFill>
                <a:latin typeface="华文琥珀" pitchFamily="2" charset="-122"/>
                <a:ea typeface="华文琥珀" pitchFamily="2" charset="-122"/>
              </a:rPr>
            </a:br>
            <a:r>
              <a:rPr lang="zh-CN" altLang="en-US" sz="4800" b="1" dirty="0">
                <a:solidFill>
                  <a:srgbClr val="7030A0"/>
                </a:solidFill>
                <a:latin typeface="华文琥珀" pitchFamily="2" charset="-122"/>
                <a:ea typeface="华文琥珀" pitchFamily="2" charset="-122"/>
              </a:rPr>
              <a:t>示意图</a:t>
            </a:r>
          </a:p>
        </p:txBody>
      </p:sp>
    </p:spTree>
    <p:extLst>
      <p:ext uri="{BB962C8B-B14F-4D97-AF65-F5344CB8AC3E}">
        <p14:creationId xmlns:p14="http://schemas.microsoft.com/office/powerpoint/2010/main" val="177381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739948" y="281412"/>
            <a:ext cx="8291157" cy="6344576"/>
            <a:chOff x="1516" y="819"/>
            <a:chExt cx="13495" cy="10672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4876" y="819"/>
              <a:ext cx="7626" cy="9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杨村五中校园平面示意图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1516" y="1752"/>
              <a:ext cx="13495" cy="9739"/>
              <a:chOff x="1449" y="1384"/>
              <a:chExt cx="13495" cy="9739"/>
            </a:xfrm>
          </p:grpSpPr>
          <p:grpSp>
            <p:nvGrpSpPr>
              <p:cNvPr id="3077" name="Group 5"/>
              <p:cNvGrpSpPr>
                <a:grpSpLocks/>
              </p:cNvGrpSpPr>
              <p:nvPr/>
            </p:nvGrpSpPr>
            <p:grpSpPr bwMode="auto">
              <a:xfrm>
                <a:off x="1449" y="1384"/>
                <a:ext cx="13495" cy="9739"/>
                <a:chOff x="1449" y="1384"/>
                <a:chExt cx="13495" cy="9739"/>
              </a:xfrm>
            </p:grpSpPr>
            <p:grpSp>
              <p:nvGrpSpPr>
                <p:cNvPr id="3078" name="Group 6"/>
                <p:cNvGrpSpPr>
                  <a:grpSpLocks/>
                </p:cNvGrpSpPr>
                <p:nvPr/>
              </p:nvGrpSpPr>
              <p:grpSpPr bwMode="auto">
                <a:xfrm>
                  <a:off x="2391" y="1384"/>
                  <a:ext cx="12553" cy="9739"/>
                  <a:chOff x="2391" y="1384"/>
                  <a:chExt cx="12553" cy="9739"/>
                </a:xfrm>
              </p:grpSpPr>
              <p:grpSp>
                <p:nvGrpSpPr>
                  <p:cNvPr id="307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742" y="1384"/>
                    <a:ext cx="10318" cy="937"/>
                    <a:chOff x="3742" y="1384"/>
                    <a:chExt cx="10318" cy="937"/>
                  </a:xfrm>
                </p:grpSpPr>
                <p:sp>
                  <p:nvSpPr>
                    <p:cNvPr id="3080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2" y="1384"/>
                      <a:ext cx="2448" cy="9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振华西道</a:t>
                      </a: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  <p:sp>
                  <p:nvSpPr>
                    <p:cNvPr id="3081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612" y="1384"/>
                      <a:ext cx="2448" cy="9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宋体" pitchFamily="2" charset="-122"/>
                        </a:rPr>
                        <a:t>振华西道</a:t>
                      </a:r>
                      <a:endParaRPr kumimoji="0" 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08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391" y="1762"/>
                    <a:ext cx="12553" cy="9361"/>
                    <a:chOff x="2391" y="1762"/>
                    <a:chExt cx="12553" cy="9361"/>
                  </a:xfrm>
                </p:grpSpPr>
                <p:grpSp>
                  <p:nvGrpSpPr>
                    <p:cNvPr id="3083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1" y="1762"/>
                      <a:ext cx="12553" cy="8995"/>
                      <a:chOff x="2262" y="1141"/>
                      <a:chExt cx="12553" cy="8995"/>
                    </a:xfrm>
                  </p:grpSpPr>
                  <p:grpSp>
                    <p:nvGrpSpPr>
                      <p:cNvPr id="3084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62" y="1474"/>
                        <a:ext cx="12553" cy="8662"/>
                        <a:chOff x="2262" y="1474"/>
                        <a:chExt cx="12553" cy="8662"/>
                      </a:xfrm>
                    </p:grpSpPr>
                    <p:grpSp>
                      <p:nvGrpSpPr>
                        <p:cNvPr id="3085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62" y="1474"/>
                          <a:ext cx="12553" cy="8205"/>
                          <a:chOff x="2268" y="2269"/>
                          <a:chExt cx="12553" cy="8205"/>
                        </a:xfrm>
                      </p:grpSpPr>
                      <p:grpSp>
                        <p:nvGrpSpPr>
                          <p:cNvPr id="3086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68" y="2269"/>
                            <a:ext cx="12553" cy="8205"/>
                            <a:chOff x="2268" y="2269"/>
                            <a:chExt cx="12553" cy="8205"/>
                          </a:xfrm>
                        </p:grpSpPr>
                        <p:grpSp>
                          <p:nvGrpSpPr>
                            <p:cNvPr id="3087" name="Group 1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68" y="2269"/>
                              <a:ext cx="12553" cy="8205"/>
                              <a:chOff x="2268" y="2269"/>
                              <a:chExt cx="12553" cy="8205"/>
                            </a:xfrm>
                          </p:grpSpPr>
                          <p:grpSp>
                            <p:nvGrpSpPr>
                              <p:cNvPr id="3088" name="Group 1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268" y="2269"/>
                                <a:ext cx="12553" cy="8205"/>
                                <a:chOff x="2268" y="2269"/>
                                <a:chExt cx="12553" cy="8205"/>
                              </a:xfrm>
                            </p:grpSpPr>
                            <p:grpSp>
                              <p:nvGrpSpPr>
                                <p:cNvPr id="3089" name="Group 1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68" y="2269"/>
                                  <a:ext cx="12553" cy="8205"/>
                                  <a:chOff x="2268" y="2269"/>
                                  <a:chExt cx="12553" cy="8205"/>
                                </a:xfrm>
                              </p:grpSpPr>
                              <p:grpSp>
                                <p:nvGrpSpPr>
                                  <p:cNvPr id="3090" name="Group 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268" y="2269"/>
                                    <a:ext cx="12553" cy="8205"/>
                                    <a:chOff x="2268" y="2269"/>
                                    <a:chExt cx="12553" cy="8205"/>
                                  </a:xfrm>
                                </p:grpSpPr>
                                <p:grpSp>
                                  <p:nvGrpSpPr>
                                    <p:cNvPr id="3091" name="Group 1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268" y="2269"/>
                                      <a:ext cx="12553" cy="8205"/>
                                      <a:chOff x="2268" y="2269"/>
                                      <a:chExt cx="12553" cy="8205"/>
                                    </a:xfrm>
                                  </p:grpSpPr>
                                  <p:grpSp>
                                    <p:nvGrpSpPr>
                                      <p:cNvPr id="3092" name="Group 2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268" y="2269"/>
                                        <a:ext cx="12553" cy="8205"/>
                                        <a:chOff x="2268" y="2269"/>
                                        <a:chExt cx="12553" cy="8205"/>
                                      </a:xfrm>
                                    </p:grpSpPr>
                                    <p:grpSp>
                                      <p:nvGrpSpPr>
                                        <p:cNvPr id="3093" name="Group 21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2268" y="2269"/>
                                          <a:ext cx="12553" cy="8205"/>
                                          <a:chOff x="2268" y="2269"/>
                                          <a:chExt cx="12553" cy="8205"/>
                                        </a:xfrm>
                                      </p:grpSpPr>
                                      <p:grpSp>
                                        <p:nvGrpSpPr>
                                          <p:cNvPr id="3094" name="Group 22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2268" y="2269"/>
                                            <a:ext cx="12553" cy="8205"/>
                                            <a:chOff x="2268" y="2269"/>
                                            <a:chExt cx="12553" cy="8205"/>
                                          </a:xfrm>
                                        </p:grpSpPr>
                                        <p:sp>
                                          <p:nvSpPr>
                                            <p:cNvPr id="3095" name="Rectangle 2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268" y="2269"/>
                                              <a:ext cx="12553" cy="820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3096" name="Group 24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2268" y="5143"/>
                                              <a:ext cx="925" cy="1820"/>
                                              <a:chOff x="3971" y="4229"/>
                                              <a:chExt cx="925" cy="182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097" name="Group 25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3971" y="4229"/>
                                                <a:ext cx="925" cy="1820"/>
                                                <a:chOff x="2254" y="4687"/>
                                                <a:chExt cx="925" cy="182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098" name="Group 26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2268" y="4687"/>
                                                  <a:ext cx="911" cy="1820"/>
                                                  <a:chOff x="2268" y="4687"/>
                                                  <a:chExt cx="911" cy="1820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3099" name="Rectangle 27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2268" y="4687"/>
                                                    <a:ext cx="911" cy="182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rgbClr val="FFFFFF"/>
                                                  </a:solidFill>
                                                  <a:ln w="9525">
                                                    <a:solidFill>
                                                      <a:srgbClr val="000000"/>
                                                    </a:solidFill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vert="horz" wrap="square" lIns="91440" tIns="45720" rIns="91440" bIns="45720" numCol="1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</a:bodyPr>
                                                  <a:lstStyle/>
                                                  <a:p>
                                                    <a:endParaRPr lang="zh-CN" altLang="en-US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3100" name="Text Box 28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2268" y="4836"/>
                                                    <a:ext cx="796" cy="606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vert="horz" wrap="square" lIns="91440" tIns="45720" rIns="91440" bIns="45720" numCol="1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</a:bodyPr>
                                                  <a:lstStyle/>
                                                  <a:p>
                                                    <a:pPr marL="0" marR="0" lvl="0" indent="0" algn="just" defTabSz="914400" rtl="0" eaLnBrk="1" fontAlgn="base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ct val="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</a:pPr>
                                                    <a:r>
                                                      <a:rPr kumimoji="0" lang="zh-CN" altLang="en-US" sz="1200" b="0" i="0" u="none" strike="noStrike" cap="none" normalizeH="0" baseline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libri" pitchFamily="34" charset="0"/>
                                                        <a:ea typeface="宋体" pitchFamily="2" charset="-122"/>
                                                        <a:cs typeface="宋体" pitchFamily="2" charset="-122"/>
                                                      </a:rPr>
                                                      <a:t>男厕</a:t>
                                                    </a:r>
                                                    <a:endParaRPr kumimoji="0" lang="zh-CN" sz="1800" b="0" i="0" u="none" strike="noStrike" cap="none" normalizeH="0" baseline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Arial" pitchFamily="34" charset="0"/>
                                                      <a:ea typeface="宋体" pitchFamily="2" charset="-122"/>
                                                      <a:cs typeface="宋体" pitchFamily="2" charset="-122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  <p:cxnSp>
                                              <p:nvCxnSpPr>
                                                <p:cNvPr id="3101" name="AutoShape 29"/>
                                                <p:cNvCxnSpPr>
                                                  <a:cxnSpLocks noChangeShapeType="1"/>
                                                </p:cNvCxnSpPr>
                                                <p:nvPr/>
                                              </p:nvCxnSpPr>
                                              <p:spPr bwMode="auto">
                                                <a:xfrm>
                                                  <a:off x="2254" y="5601"/>
                                                  <a:ext cx="925" cy="0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</p:cxnSp>
                                          </p:grpSp>
                                          <p:sp>
                                            <p:nvSpPr>
                                              <p:cNvPr id="3102" name="Text Box 30"/>
                                              <p:cNvSpPr txBox="1"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4012" y="5331"/>
                                                <a:ext cx="796" cy="60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lvl="0" indent="0" algn="just" defTabSz="914400" rtl="0" eaLnBrk="1" fontAlgn="base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kumimoji="0" lang="zh-CN" altLang="en-US" sz="1200" b="0" i="0" u="none" strike="noStrike" cap="none" normalizeH="0" baseline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libri" pitchFamily="34" charset="0"/>
                                                    <a:ea typeface="宋体" pitchFamily="2" charset="-122"/>
                                                    <a:cs typeface="宋体" pitchFamily="2" charset="-122"/>
                                                  </a:rPr>
                                                  <a:t>女厕</a:t>
                                                </a:r>
                                                <a:endParaRPr kumimoji="0" lang="zh-CN" sz="1800" b="0" i="0" u="none" strike="noStrike" cap="none" normalizeH="0" baseline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Arial" pitchFamily="34" charset="0"/>
                                                  <a:ea typeface="宋体" pitchFamily="2" charset="-122"/>
                                                  <a:cs typeface="宋体" pitchFamily="2" charset="-122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grpSp>
                                          <p:nvGrpSpPr>
                                            <p:cNvPr id="3103" name="Group 31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3896" y="4921"/>
                                              <a:ext cx="925" cy="1820"/>
                                              <a:chOff x="3971" y="4229"/>
                                              <a:chExt cx="925" cy="182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104" name="Group 32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3971" y="4229"/>
                                                <a:ext cx="925" cy="1820"/>
                                                <a:chOff x="2254" y="4687"/>
                                                <a:chExt cx="925" cy="182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105" name="Group 33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2268" y="4687"/>
                                                  <a:ext cx="911" cy="1820"/>
                                                  <a:chOff x="2268" y="4687"/>
                                                  <a:chExt cx="911" cy="1820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3106" name="Rectangle 34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2268" y="4687"/>
                                                    <a:ext cx="911" cy="182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rgbClr val="FFFFFF"/>
                                                  </a:solidFill>
                                                  <a:ln w="9525">
                                                    <a:solidFill>
                                                      <a:srgbClr val="000000"/>
                                                    </a:solidFill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vert="horz" wrap="square" lIns="91440" tIns="45720" rIns="91440" bIns="45720" numCol="1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</a:bodyPr>
                                                  <a:lstStyle/>
                                                  <a:p>
                                                    <a:endParaRPr lang="zh-CN" altLang="en-US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3107" name="Text Box 35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2268" y="4836"/>
                                                    <a:ext cx="796" cy="606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vert="horz" wrap="square" lIns="91440" tIns="45720" rIns="91440" bIns="45720" numCol="1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</a:bodyPr>
                                                  <a:lstStyle/>
                                                  <a:p>
                                                    <a:pPr marL="0" marR="0" lvl="0" indent="0" algn="just" defTabSz="914400" rtl="0" eaLnBrk="1" fontAlgn="base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ct val="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</a:pPr>
                                                    <a:r>
                                                      <a:rPr kumimoji="0" lang="zh-CN" altLang="en-US" sz="1200" b="0" i="0" u="none" strike="noStrike" cap="none" normalizeH="0" baseline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libri" pitchFamily="34" charset="0"/>
                                                        <a:ea typeface="宋体" pitchFamily="2" charset="-122"/>
                                                        <a:cs typeface="宋体" pitchFamily="2" charset="-122"/>
                                                      </a:rPr>
                                                      <a:t>男厕</a:t>
                                                    </a:r>
                                                    <a:endParaRPr kumimoji="0" lang="zh-CN" sz="1800" b="0" i="0" u="none" strike="noStrike" cap="none" normalizeH="0" baseline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Arial" pitchFamily="34" charset="0"/>
                                                      <a:ea typeface="宋体" pitchFamily="2" charset="-122"/>
                                                      <a:cs typeface="宋体" pitchFamily="2" charset="-122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  <p:cxnSp>
                                              <p:nvCxnSpPr>
                                                <p:cNvPr id="3108" name="AutoShape 36"/>
                                                <p:cNvCxnSpPr>
                                                  <a:cxnSpLocks noChangeShapeType="1"/>
                                                </p:cNvCxnSpPr>
                                                <p:nvPr/>
                                              </p:nvCxnSpPr>
                                              <p:spPr bwMode="auto">
                                                <a:xfrm>
                                                  <a:off x="2254" y="5601"/>
                                                  <a:ext cx="925" cy="0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</p:cxnSp>
                                          </p:grpSp>
                                          <p:sp>
                                            <p:nvSpPr>
                                              <p:cNvPr id="3109" name="Text Box 37"/>
                                              <p:cNvSpPr txBox="1"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4012" y="5331"/>
                                                <a:ext cx="796" cy="60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lvl="0" indent="0" algn="just" defTabSz="914400" rtl="0" eaLnBrk="1" fontAlgn="base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kumimoji="0" lang="zh-CN" altLang="en-US" sz="1200" b="0" i="0" u="none" strike="noStrike" cap="none" normalizeH="0" baseline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libri" pitchFamily="34" charset="0"/>
                                                    <a:ea typeface="宋体" pitchFamily="2" charset="-122"/>
                                                    <a:cs typeface="宋体" pitchFamily="2" charset="-122"/>
                                                  </a:rPr>
                                                  <a:t>女厕</a:t>
                                                </a:r>
                                                <a:endParaRPr kumimoji="0" lang="zh-CN" sz="1800" b="0" i="0" u="none" strike="noStrike" cap="none" normalizeH="0" baseline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Arial" pitchFamily="34" charset="0"/>
                                                  <a:ea typeface="宋体" pitchFamily="2" charset="-122"/>
                                                  <a:cs typeface="宋体" pitchFamily="2" charset="-122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  <p:grpSp>
                                        <p:nvGrpSpPr>
                                          <p:cNvPr id="3110" name="Group 38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4346" y="6372"/>
                                            <a:ext cx="9758" cy="2974"/>
                                            <a:chOff x="4346" y="6372"/>
                                            <a:chExt cx="9758" cy="2974"/>
                                          </a:xfrm>
                                        </p:grpSpPr>
                                        <p:grpSp>
                                          <p:nvGrpSpPr>
                                            <p:cNvPr id="3111" name="Group 39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4346" y="6372"/>
                                              <a:ext cx="9758" cy="2368"/>
                                              <a:chOff x="4180" y="6372"/>
                                              <a:chExt cx="9758" cy="2368"/>
                                            </a:xfrm>
                                          </p:grpSpPr>
                                          <p:sp>
                                            <p:nvSpPr>
                                              <p:cNvPr id="3112" name="Rectangle 40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412" y="6372"/>
                                                <a:ext cx="4239" cy="93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3113" name="Rectangle 4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4180" y="7309"/>
                                                <a:ext cx="2871" cy="1431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3114" name="Rectangle 42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9840" y="7309"/>
                                                <a:ext cx="4098" cy="1431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FFFF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115" name="Rectangle 4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373" y="8740"/>
                                              <a:ext cx="799" cy="606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3116" name="Text Box 44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7996" y="6521"/>
                                          <a:ext cx="2399" cy="606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lvl="0" indent="0" algn="just" defTabSz="914400" rtl="0" eaLnBrk="1" fontAlgn="base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</a:pPr>
                                          <a:r>
                                            <a:rPr kumimoji="0" lang="zh-CN" altLang="en-US" sz="1800" b="0" i="0" u="none" strike="noStrike" cap="none" normalizeH="0" baseline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libri" pitchFamily="34" charset="0"/>
                                              <a:ea typeface="宋体" pitchFamily="2" charset="-122"/>
                                              <a:cs typeface="宋体" pitchFamily="2" charset="-122"/>
                                            </a:rPr>
                                            <a:t>行政楼</a:t>
                                          </a:r>
                                          <a:endParaRPr kumimoji="0" lang="zh-CN" sz="1800" b="0" i="0" u="none" strike="noStrike" cap="none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Arial" pitchFamily="34" charset="0"/>
                                            <a:ea typeface="宋体" pitchFamily="2" charset="-122"/>
                                            <a:cs typeface="宋体" pitchFamily="2" charset="-122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117" name="Text Box 45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896" y="7694"/>
                                        <a:ext cx="2399" cy="606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pPr marL="0" marR="0" lvl="0" indent="0" algn="just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</a:pPr>
                                        <a:r>
                                          <a:rPr kumimoji="0" lang="zh-CN" altLang="en-US" sz="1800" b="0" i="0" u="none" strike="noStrike" cap="none" normalizeH="0" baseline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libri" pitchFamily="34" charset="0"/>
                                            <a:ea typeface="宋体" pitchFamily="2" charset="-122"/>
                                            <a:cs typeface="宋体" pitchFamily="2" charset="-122"/>
                                          </a:rPr>
                                          <a:t>西教学楼</a:t>
                                        </a:r>
                                        <a:endParaRPr kumimoji="0" lang="zh-CN" sz="1800" b="0" i="0" u="none" strike="noStrike" cap="none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Arial" pitchFamily="34" charset="0"/>
                                          <a:ea typeface="宋体" pitchFamily="2" charset="-122"/>
                                          <a:cs typeface="宋体" pitchFamily="2" charset="-122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118" name="Text Box 46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261" y="2797"/>
                                      <a:ext cx="1789" cy="87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just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r>
                                        <a:rPr kumimoji="0" lang="zh-CN" altLang="en-US" sz="1800" b="0" i="0" u="none" strike="noStrike" cap="none" normalizeH="0" baseline="0" dirty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libri" pitchFamily="34" charset="0"/>
                                          <a:ea typeface="宋体" pitchFamily="2" charset="-122"/>
                                          <a:cs typeface="宋体" pitchFamily="2" charset="-122"/>
                                        </a:rPr>
                                        <a:t>田径场</a:t>
                                      </a:r>
                                      <a:endParaRPr kumimoji="0" lang="zh-CN" sz="1800" b="0" i="0" u="none" strike="noStrike" cap="none" normalizeH="0" baseline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  <a:ea typeface="宋体" pitchFamily="2" charset="-122"/>
                                        <a:cs typeface="宋体" pitchFamily="2" charset="-122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119" name="Text Box 47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13" y="3120"/>
                                    <a:ext cx="2399" cy="60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algn="just" defTabSz="9144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</a:pPr>
                                    <a:r>
                                      <a:rPr kumimoji="0" lang="zh-CN" altLang="en-US" sz="1800" b="0" i="0" u="none" strike="noStrike" cap="none" normalizeH="0" baseline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libri" pitchFamily="34" charset="0"/>
                                        <a:ea typeface="宋体" pitchFamily="2" charset="-122"/>
                                        <a:cs typeface="宋体" pitchFamily="2" charset="-122"/>
                                      </a:rPr>
                                      <a:t>篮球场</a:t>
                                    </a:r>
                                    <a:endParaRPr kumimoji="0" lang="zh-CN" sz="1800" b="0" i="0" u="none" strike="noStrike" cap="none" normalizeH="0" baseline="0" dirty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Arial" pitchFamily="34" charset="0"/>
                                      <a:ea typeface="宋体" pitchFamily="2" charset="-122"/>
                                      <a:cs typeface="宋体" pitchFamily="2" charset="-122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120" name="Text Box 48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262" y="8806"/>
                                  <a:ext cx="2399" cy="606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just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zh-CN" altLang="en-US" sz="1200" b="0" i="0" u="none" strike="noStrike" cap="none" normalizeH="0" baseline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  <a:ea typeface="宋体" pitchFamily="2" charset="-122"/>
                                      <a:cs typeface="宋体" pitchFamily="2" charset="-122"/>
                                    </a:rPr>
                                    <a:t>国旗台</a:t>
                                  </a:r>
                                  <a:endParaRPr kumimoji="0" lang="zh-CN" sz="1800" b="0" i="0" u="none" strike="noStrike" cap="none" normalizeH="0" baseline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ea typeface="宋体" pitchFamily="2" charset="-122"/>
                                    <a:cs typeface="宋体" pitchFamily="2" charset="-122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121" name="Text Box 49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138" y="7694"/>
                                <a:ext cx="2399" cy="60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just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zh-CN" altLang="en-US" sz="1800" b="0" i="0" u="none" strike="noStrike" cap="none" normalizeH="0" baseline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ea typeface="宋体" pitchFamily="2" charset="-122"/>
                                    <a:cs typeface="宋体" pitchFamily="2" charset="-122"/>
                                  </a:rPr>
                                  <a:t>东教学楼</a:t>
                                </a:r>
                                <a:endParaRPr kumimoji="0" lang="zh-CN" sz="1800" b="0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ea typeface="宋体" pitchFamily="2" charset="-122"/>
                                  <a:cs typeface="宋体" pitchFamily="2" charset="-122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122" name="Text Box 5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100" y="2713"/>
                              <a:ext cx="1050" cy="237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just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zh-CN" altLang="en-US" sz="2000" b="0" i="0" u="none" strike="noStrike" cap="none" normalizeH="0" baseline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ea typeface="宋体" pitchFamily="2" charset="-122"/>
                                  <a:cs typeface="宋体" pitchFamily="2" charset="-122"/>
                                </a:rPr>
                                <a:t>甬路</a:t>
                              </a:r>
                              <a:endParaRPr kumimoji="0" lang="zh-CN" sz="14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ea typeface="宋体" pitchFamily="2" charset="-122"/>
                                <a:cs typeface="宋体" pitchFamily="2" charset="-122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123" name="Group 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14" y="2269"/>
                            <a:ext cx="1263" cy="3274"/>
                            <a:chOff x="8192" y="2269"/>
                            <a:chExt cx="1263" cy="4428"/>
                          </a:xfrm>
                        </p:grpSpPr>
                        <p:cxnSp>
                          <p:nvCxnSpPr>
                            <p:cNvPr id="3124" name="AutoShape 5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8192" y="2269"/>
                              <a:ext cx="0" cy="4428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3125" name="AutoShape 5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9455" y="2269"/>
                              <a:ext cx="0" cy="4428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</p:grpSp>
                    <p:sp>
                      <p:nvSpPr>
                        <p:cNvPr id="3126" name="Text Box 5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256" y="9199"/>
                          <a:ext cx="1209" cy="9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CN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宋体" pitchFamily="2" charset="-122"/>
                              <a:cs typeface="宋体" pitchFamily="2" charset="-122"/>
                            </a:rPr>
                            <a:t>南门</a:t>
                          </a:r>
                          <a:endParaRPr kumimoji="0" 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宋体" pitchFamily="2" charset="-122"/>
                            <a:cs typeface="宋体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3127" name="Text Box 5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62" y="1141"/>
                        <a:ext cx="1209" cy="9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2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北门</a:t>
                        </a:r>
                        <a:endPara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128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78" y="10186"/>
                      <a:ext cx="10318" cy="937"/>
                      <a:chOff x="3742" y="1384"/>
                      <a:chExt cx="10318" cy="937"/>
                    </a:xfrm>
                  </p:grpSpPr>
                  <p:sp>
                    <p:nvSpPr>
                      <p:cNvPr id="3129" name="Text 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42" y="1384"/>
                        <a:ext cx="2448" cy="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2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广厦道</a:t>
                        </a:r>
                        <a:endPara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  <p:sp>
                    <p:nvSpPr>
                      <p:cNvPr id="3130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612" y="1384"/>
                        <a:ext cx="2448" cy="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altLang="en-US" sz="20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宋体" pitchFamily="2" charset="-122"/>
                            <a:cs typeface="宋体" pitchFamily="2" charset="-122"/>
                          </a:rPr>
                          <a:t>广厦道</a:t>
                        </a:r>
                        <a:endParaRPr kumimoji="0" 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宋体" pitchFamily="2" charset="-122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13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449" y="2131"/>
                  <a:ext cx="828" cy="3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2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泉旺路</a:t>
                  </a:r>
                  <a:endParaRPr kumimoji="0" 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sp>
            <p:nvSpPr>
              <p:cNvPr id="3132" name="Text Box 60"/>
              <p:cNvSpPr txBox="1">
                <a:spLocks noChangeArrowheads="1"/>
              </p:cNvSpPr>
              <p:nvPr/>
            </p:nvSpPr>
            <p:spPr bwMode="auto">
              <a:xfrm>
                <a:off x="1449" y="6993"/>
                <a:ext cx="828" cy="33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泉旺路</a:t>
                </a:r>
                <a:endParaRPr kumimoji="0" 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4928463" y="1897035"/>
            <a:ext cx="64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考生备考区域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56690" y="1811240"/>
            <a:ext cx="64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考生备考区域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718818" y="4473659"/>
            <a:ext cx="88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考务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办公室</a:t>
            </a:r>
          </a:p>
        </p:txBody>
      </p:sp>
      <p:sp>
        <p:nvSpPr>
          <p:cNvPr id="103" name="矩形 102"/>
          <p:cNvSpPr/>
          <p:nvPr/>
        </p:nvSpPr>
        <p:spPr>
          <a:xfrm>
            <a:off x="5847907" y="4444408"/>
            <a:ext cx="616688" cy="616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5825141" y="2315249"/>
            <a:ext cx="64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测温区域</a:t>
            </a:r>
          </a:p>
        </p:txBody>
      </p:sp>
    </p:spTree>
    <p:extLst>
      <p:ext uri="{BB962C8B-B14F-4D97-AF65-F5344CB8AC3E}">
        <p14:creationId xmlns:p14="http://schemas.microsoft.com/office/powerpoint/2010/main" val="132572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2.jpg"/>
          <p:cNvPicPr>
            <a:picLocks noChangeAspect="1" noChangeArrowheads="1"/>
          </p:cNvPicPr>
          <p:nvPr/>
        </p:nvPicPr>
        <p:blipFill>
          <a:blip r:embed="rId2" cstate="print"/>
          <a:srcRect t="8682" b="17365"/>
          <a:stretch>
            <a:fillRect/>
          </a:stretch>
        </p:blipFill>
        <p:spPr bwMode="auto">
          <a:xfrm>
            <a:off x="-172871" y="0"/>
            <a:ext cx="12364871" cy="6858000"/>
          </a:xfrm>
          <a:prstGeom prst="rect">
            <a:avLst/>
          </a:prstGeom>
          <a:noFill/>
        </p:spPr>
      </p:pic>
      <p:sp>
        <p:nvSpPr>
          <p:cNvPr id="8" name="圆角右箭头 7"/>
          <p:cNvSpPr/>
          <p:nvPr/>
        </p:nvSpPr>
        <p:spPr>
          <a:xfrm flipH="1">
            <a:off x="4168239" y="4910505"/>
            <a:ext cx="1282535" cy="1389413"/>
          </a:xfrm>
          <a:prstGeom prst="bentArrow">
            <a:avLst>
              <a:gd name="adj1" fmla="val 25000"/>
              <a:gd name="adj2" fmla="val 27679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>
            <a:off x="6175169" y="4938155"/>
            <a:ext cx="1173678" cy="1389413"/>
          </a:xfrm>
          <a:prstGeom prst="bentArrow">
            <a:avLst>
              <a:gd name="adj1" fmla="val 25000"/>
              <a:gd name="adj2" fmla="val 27679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4457" y="6056452"/>
            <a:ext cx="235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去往东教学楼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8324" y="6080093"/>
            <a:ext cx="235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去往西教学楼</a:t>
            </a:r>
          </a:p>
        </p:txBody>
      </p:sp>
    </p:spTree>
    <p:extLst>
      <p:ext uri="{BB962C8B-B14F-4D97-AF65-F5344CB8AC3E}">
        <p14:creationId xmlns:p14="http://schemas.microsoft.com/office/powerpoint/2010/main" val="170290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677"/>
            <a:ext cx="5794191" cy="6382248"/>
          </a:xfrm>
          <a:prstGeom prst="rect">
            <a:avLst/>
          </a:prstGeom>
          <a:noFill/>
        </p:spPr>
      </p:pic>
      <p:pic>
        <p:nvPicPr>
          <p:cNvPr id="5123" name="Picture 3" descr="C:\Users\Administrator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605" y="168677"/>
            <a:ext cx="5919339" cy="6368601"/>
          </a:xfrm>
          <a:prstGeom prst="rect">
            <a:avLst/>
          </a:prstGeom>
          <a:noFill/>
        </p:spPr>
      </p:pic>
      <p:sp>
        <p:nvSpPr>
          <p:cNvPr id="6" name="圆角右箭头 5"/>
          <p:cNvSpPr/>
          <p:nvPr/>
        </p:nvSpPr>
        <p:spPr>
          <a:xfrm rot="16200000">
            <a:off x="4001984" y="3699873"/>
            <a:ext cx="540160" cy="2090598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圆角右箭头 6"/>
          <p:cNvSpPr/>
          <p:nvPr/>
        </p:nvSpPr>
        <p:spPr>
          <a:xfrm rot="16200000" flipV="1">
            <a:off x="7892940" y="3763149"/>
            <a:ext cx="463123" cy="2082628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7610" y="5025453"/>
            <a:ext cx="235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东教学楼入口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0072" y="5044320"/>
            <a:ext cx="235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西教学楼入口</a:t>
            </a:r>
          </a:p>
        </p:txBody>
      </p:sp>
    </p:spTree>
    <p:extLst>
      <p:ext uri="{BB962C8B-B14F-4D97-AF65-F5344CB8AC3E}">
        <p14:creationId xmlns:p14="http://schemas.microsoft.com/office/powerpoint/2010/main" val="148219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7062" y="824638"/>
            <a:ext cx="1024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考场位置</a:t>
            </a:r>
            <a:r>
              <a:rPr lang="en-US" altLang="zh-CN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:</a:t>
            </a:r>
            <a:r>
              <a:rPr lang="zh-CN" altLang="en-US" sz="3200" dirty="0">
                <a:solidFill>
                  <a:srgbClr val="002060"/>
                </a:solidFill>
                <a:latin typeface="+mj-ea"/>
                <a:ea typeface="+mj-ea"/>
              </a:rPr>
              <a:t>设在东教学楼和西教学楼。</a:t>
            </a:r>
          </a:p>
        </p:txBody>
      </p:sp>
      <p:pic>
        <p:nvPicPr>
          <p:cNvPr id="6146" name="Picture 2" descr="C:\Users\Administrato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59968"/>
            <a:ext cx="5257800" cy="4501372"/>
          </a:xfrm>
          <a:prstGeom prst="rect">
            <a:avLst/>
          </a:prstGeom>
          <a:noFill/>
        </p:spPr>
      </p:pic>
      <p:pic>
        <p:nvPicPr>
          <p:cNvPr id="6147" name="Picture 3" descr="C:\Users\Administrator\Desktop\111111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194" y="1763024"/>
            <a:ext cx="6010062" cy="4495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19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7062" y="824638"/>
            <a:ext cx="1024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考场位置</a:t>
            </a:r>
            <a:r>
              <a:rPr lang="en-US" altLang="zh-CN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:</a:t>
            </a:r>
            <a:r>
              <a:rPr lang="zh-CN" altLang="en-US" sz="3200" dirty="0">
                <a:solidFill>
                  <a:srgbClr val="002060"/>
                </a:solidFill>
                <a:latin typeface="+mj-ea"/>
                <a:ea typeface="+mj-ea"/>
              </a:rPr>
              <a:t>设在东教学楼和西教学楼。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22ED8B4-73BF-496B-AFC3-FAB8CA19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6689"/>
              </p:ext>
            </p:extLst>
          </p:nvPr>
        </p:nvGraphicFramePr>
        <p:xfrm>
          <a:off x="837062" y="1535790"/>
          <a:ext cx="10490202" cy="442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005">
                  <a:extLst>
                    <a:ext uri="{9D8B030D-6E8A-4147-A177-3AD203B41FA5}">
                      <a16:colId xmlns:a16="http://schemas.microsoft.com/office/drawing/2014/main" val="3704817128"/>
                    </a:ext>
                  </a:extLst>
                </a:gridCol>
                <a:gridCol w="458588">
                  <a:extLst>
                    <a:ext uri="{9D8B030D-6E8A-4147-A177-3AD203B41FA5}">
                      <a16:colId xmlns:a16="http://schemas.microsoft.com/office/drawing/2014/main" val="1992811795"/>
                    </a:ext>
                  </a:extLst>
                </a:gridCol>
                <a:gridCol w="2044538">
                  <a:extLst>
                    <a:ext uri="{9D8B030D-6E8A-4147-A177-3AD203B41FA5}">
                      <a16:colId xmlns:a16="http://schemas.microsoft.com/office/drawing/2014/main" val="1027310534"/>
                    </a:ext>
                  </a:extLst>
                </a:gridCol>
                <a:gridCol w="621005">
                  <a:extLst>
                    <a:ext uri="{9D8B030D-6E8A-4147-A177-3AD203B41FA5}">
                      <a16:colId xmlns:a16="http://schemas.microsoft.com/office/drawing/2014/main" val="2546298661"/>
                    </a:ext>
                  </a:extLst>
                </a:gridCol>
                <a:gridCol w="458588">
                  <a:extLst>
                    <a:ext uri="{9D8B030D-6E8A-4147-A177-3AD203B41FA5}">
                      <a16:colId xmlns:a16="http://schemas.microsoft.com/office/drawing/2014/main" val="2949275114"/>
                    </a:ext>
                  </a:extLst>
                </a:gridCol>
                <a:gridCol w="2044538">
                  <a:extLst>
                    <a:ext uri="{9D8B030D-6E8A-4147-A177-3AD203B41FA5}">
                      <a16:colId xmlns:a16="http://schemas.microsoft.com/office/drawing/2014/main" val="3816231833"/>
                    </a:ext>
                  </a:extLst>
                </a:gridCol>
                <a:gridCol w="621005">
                  <a:extLst>
                    <a:ext uri="{9D8B030D-6E8A-4147-A177-3AD203B41FA5}">
                      <a16:colId xmlns:a16="http://schemas.microsoft.com/office/drawing/2014/main" val="4160132231"/>
                    </a:ext>
                  </a:extLst>
                </a:gridCol>
                <a:gridCol w="458588">
                  <a:extLst>
                    <a:ext uri="{9D8B030D-6E8A-4147-A177-3AD203B41FA5}">
                      <a16:colId xmlns:a16="http://schemas.microsoft.com/office/drawing/2014/main" val="2368547410"/>
                    </a:ext>
                  </a:extLst>
                </a:gridCol>
                <a:gridCol w="1041377">
                  <a:extLst>
                    <a:ext uri="{9D8B030D-6E8A-4147-A177-3AD203B41FA5}">
                      <a16:colId xmlns:a16="http://schemas.microsoft.com/office/drawing/2014/main" val="3892210160"/>
                    </a:ext>
                  </a:extLst>
                </a:gridCol>
                <a:gridCol w="621005">
                  <a:extLst>
                    <a:ext uri="{9D8B030D-6E8A-4147-A177-3AD203B41FA5}">
                      <a16:colId xmlns:a16="http://schemas.microsoft.com/office/drawing/2014/main" val="1564488442"/>
                    </a:ext>
                  </a:extLst>
                </a:gridCol>
                <a:gridCol w="458588">
                  <a:extLst>
                    <a:ext uri="{9D8B030D-6E8A-4147-A177-3AD203B41FA5}">
                      <a16:colId xmlns:a16="http://schemas.microsoft.com/office/drawing/2014/main" val="1816074411"/>
                    </a:ext>
                  </a:extLst>
                </a:gridCol>
                <a:gridCol w="1041377">
                  <a:extLst>
                    <a:ext uri="{9D8B030D-6E8A-4147-A177-3AD203B41FA5}">
                      <a16:colId xmlns:a16="http://schemas.microsoft.com/office/drawing/2014/main" val="3997966716"/>
                    </a:ext>
                  </a:extLst>
                </a:gridCol>
              </a:tblGrid>
              <a:tr h="68154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2020</a:t>
                      </a:r>
                      <a:r>
                        <a:rPr lang="zh-CN" altLang="en-US" sz="2000" u="none" strike="noStrike" dirty="0">
                          <a:effectLst/>
                        </a:rPr>
                        <a:t>年高自考杨村五中考点考场安排表（</a:t>
                      </a: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周六上午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20935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楼层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楼层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楼层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楼层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65197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7.1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7.11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8.7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r>
                        <a:rPr lang="zh-CN" altLang="en-US" sz="1200" u="none" strike="noStrike" baseline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9.3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r>
                        <a:rPr lang="zh-CN" altLang="en-US" sz="1200" u="none" strike="noStrike" baseline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037697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7.2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7.12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8.8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9.4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56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74828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7.3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7.13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东四楼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8.9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47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9.5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57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875031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7.4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7.14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33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东四楼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8.10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9.6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58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860506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7.5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8.1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34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37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38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东四楼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8.11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49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9.7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59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16491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7.6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8.2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东四楼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8.12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9.8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62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6127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7.7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8.3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41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东四楼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8.13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51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9.9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63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072799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7.8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8.4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东四楼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8.14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52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61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984656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7.9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8.5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43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西一楼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9.1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53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590466"/>
                  </a:ext>
                </a:extLst>
              </a:tr>
              <a:tr h="3407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7.10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28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东三楼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8.6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西一楼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9.2</a:t>
                      </a:r>
                      <a:endParaRPr lang="en-US" altLang="zh-CN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r>
                        <a:rPr lang="zh-CN" altLang="en-US" sz="1200" u="none" strike="noStrike" baseline="0" dirty="0">
                          <a:solidFill>
                            <a:srgbClr val="C0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baseline="0" dirty="0"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66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19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7062" y="824638"/>
            <a:ext cx="1024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考场位置</a:t>
            </a:r>
            <a:r>
              <a:rPr lang="en-US" altLang="zh-CN" sz="3600" b="1" dirty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  <a:cs typeface="+mj-cs"/>
              </a:rPr>
              <a:t>:</a:t>
            </a:r>
            <a:r>
              <a:rPr lang="zh-CN" altLang="en-US" sz="3200" dirty="0">
                <a:solidFill>
                  <a:srgbClr val="002060"/>
                </a:solidFill>
                <a:latin typeface="+mj-ea"/>
                <a:ea typeface="+mj-ea"/>
              </a:rPr>
              <a:t>设在东教学楼和西教学楼。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36B7247-8F2B-4109-B87A-D25F3E141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65801"/>
              </p:ext>
            </p:extLst>
          </p:nvPr>
        </p:nvGraphicFramePr>
        <p:xfrm>
          <a:off x="772357" y="1544707"/>
          <a:ext cx="10564423" cy="4488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272">
                  <a:extLst>
                    <a:ext uri="{9D8B030D-6E8A-4147-A177-3AD203B41FA5}">
                      <a16:colId xmlns:a16="http://schemas.microsoft.com/office/drawing/2014/main" val="1680655647"/>
                    </a:ext>
                  </a:extLst>
                </a:gridCol>
                <a:gridCol w="500209">
                  <a:extLst>
                    <a:ext uri="{9D8B030D-6E8A-4147-A177-3AD203B41FA5}">
                      <a16:colId xmlns:a16="http://schemas.microsoft.com/office/drawing/2014/main" val="3633517394"/>
                    </a:ext>
                  </a:extLst>
                </a:gridCol>
                <a:gridCol w="2190918">
                  <a:extLst>
                    <a:ext uri="{9D8B030D-6E8A-4147-A177-3AD203B41FA5}">
                      <a16:colId xmlns:a16="http://schemas.microsoft.com/office/drawing/2014/main" val="1434082209"/>
                    </a:ext>
                  </a:extLst>
                </a:gridCol>
                <a:gridCol w="650272">
                  <a:extLst>
                    <a:ext uri="{9D8B030D-6E8A-4147-A177-3AD203B41FA5}">
                      <a16:colId xmlns:a16="http://schemas.microsoft.com/office/drawing/2014/main" val="1505900939"/>
                    </a:ext>
                  </a:extLst>
                </a:gridCol>
                <a:gridCol w="500209">
                  <a:extLst>
                    <a:ext uri="{9D8B030D-6E8A-4147-A177-3AD203B41FA5}">
                      <a16:colId xmlns:a16="http://schemas.microsoft.com/office/drawing/2014/main" val="2398684494"/>
                    </a:ext>
                  </a:extLst>
                </a:gridCol>
                <a:gridCol w="2190918">
                  <a:extLst>
                    <a:ext uri="{9D8B030D-6E8A-4147-A177-3AD203B41FA5}">
                      <a16:colId xmlns:a16="http://schemas.microsoft.com/office/drawing/2014/main" val="1666545387"/>
                    </a:ext>
                  </a:extLst>
                </a:gridCol>
                <a:gridCol w="650272">
                  <a:extLst>
                    <a:ext uri="{9D8B030D-6E8A-4147-A177-3AD203B41FA5}">
                      <a16:colId xmlns:a16="http://schemas.microsoft.com/office/drawing/2014/main" val="3059244745"/>
                    </a:ext>
                  </a:extLst>
                </a:gridCol>
                <a:gridCol w="500209">
                  <a:extLst>
                    <a:ext uri="{9D8B030D-6E8A-4147-A177-3AD203B41FA5}">
                      <a16:colId xmlns:a16="http://schemas.microsoft.com/office/drawing/2014/main" val="2763428535"/>
                    </a:ext>
                  </a:extLst>
                </a:gridCol>
                <a:gridCol w="800335">
                  <a:extLst>
                    <a:ext uri="{9D8B030D-6E8A-4147-A177-3AD203B41FA5}">
                      <a16:colId xmlns:a16="http://schemas.microsoft.com/office/drawing/2014/main" val="2526893538"/>
                    </a:ext>
                  </a:extLst>
                </a:gridCol>
                <a:gridCol w="650272">
                  <a:extLst>
                    <a:ext uri="{9D8B030D-6E8A-4147-A177-3AD203B41FA5}">
                      <a16:colId xmlns:a16="http://schemas.microsoft.com/office/drawing/2014/main" val="3684137140"/>
                    </a:ext>
                  </a:extLst>
                </a:gridCol>
                <a:gridCol w="480202">
                  <a:extLst>
                    <a:ext uri="{9D8B030D-6E8A-4147-A177-3AD203B41FA5}">
                      <a16:colId xmlns:a16="http://schemas.microsoft.com/office/drawing/2014/main" val="4217096130"/>
                    </a:ext>
                  </a:extLst>
                </a:gridCol>
                <a:gridCol w="800335">
                  <a:extLst>
                    <a:ext uri="{9D8B030D-6E8A-4147-A177-3AD203B41FA5}">
                      <a16:colId xmlns:a16="http://schemas.microsoft.com/office/drawing/2014/main" val="2298550769"/>
                    </a:ext>
                  </a:extLst>
                </a:gridCol>
              </a:tblGrid>
              <a:tr h="70870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2020</a:t>
                      </a:r>
                      <a:r>
                        <a:rPr lang="zh-CN" altLang="en-US" sz="2000" u="none" strike="noStrike" dirty="0">
                          <a:effectLst/>
                        </a:rPr>
                        <a:t>年高自考杨村五中考点考场安排表（</a:t>
                      </a:r>
                      <a:r>
                        <a:rPr lang="zh-CN" alt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周六下午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4247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楼层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楼层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楼层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楼层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教室</a:t>
                      </a:r>
                      <a:endParaRPr lang="zh-CN" alt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考场号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231886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r>
                        <a:rPr lang="zh-CN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r>
                        <a:rPr lang="zh-CN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r>
                        <a:rPr lang="zh-CN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r>
                        <a:rPr lang="zh-CN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r>
                        <a:rPr lang="zh-CN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8.7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r>
                        <a:rPr lang="zh-CN" alt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898531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8.8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52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041616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8.9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9.5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32487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东二楼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8.10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9.6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9636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7.5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9.7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673045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7.6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9.8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495473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7.7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东四楼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8.13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9.9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68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96078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7.8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东四楼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8.14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57336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7.9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8.5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9.1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1" i="0" u="none" strike="noStrike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964446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东二楼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7.10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东三楼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8.6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西一楼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9.2</a:t>
                      </a:r>
                      <a:endParaRPr lang="en-US" altLang="zh-CN" sz="1200" b="1" i="0" u="none" strike="noStrike" dirty="0">
                        <a:solidFill>
                          <a:srgbClr val="00206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第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考场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1" i="0" u="none" strike="noStrike">
                        <a:solidFill>
                          <a:srgbClr val="0070C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50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053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437</TotalTime>
  <Words>1581</Words>
  <Application>Microsoft Office PowerPoint</Application>
  <PresentationFormat>宽屏</PresentationFormat>
  <Paragraphs>638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等线</vt:lpstr>
      <vt:lpstr>方正粗黑宋简体</vt:lpstr>
      <vt:lpstr>仿宋</vt:lpstr>
      <vt:lpstr>黑体</vt:lpstr>
      <vt:lpstr>华文琥珀</vt:lpstr>
      <vt:lpstr>微软雅黑</vt:lpstr>
      <vt:lpstr>Arial</vt:lpstr>
      <vt:lpstr>Bodoni MT Black</vt:lpstr>
      <vt:lpstr>Calibri</vt:lpstr>
      <vt:lpstr>Franklin Gothic Book</vt:lpstr>
      <vt:lpstr>Franklin Gothic Medium</vt:lpstr>
      <vt:lpstr>Times New Roman</vt:lpstr>
      <vt:lpstr>Wingdings 2</vt:lpstr>
      <vt:lpstr>暗香扑面</vt:lpstr>
      <vt:lpstr>2020年高自考杨村五中考点 考场安排示意图</vt:lpstr>
      <vt:lpstr>学校位置：</vt:lpstr>
      <vt:lpstr>北院区待考区 示意图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one</dc:creator>
  <cp:lastModifiedBy>Administrator</cp:lastModifiedBy>
  <cp:revision>45</cp:revision>
  <dcterms:created xsi:type="dcterms:W3CDTF">2020-05-12T02:32:13Z</dcterms:created>
  <dcterms:modified xsi:type="dcterms:W3CDTF">2020-09-22T03:04:01Z</dcterms:modified>
</cp:coreProperties>
</file>